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16"/>
  </p:notesMasterIdLst>
  <p:sldIdLst>
    <p:sldId id="256" r:id="rId3"/>
    <p:sldId id="261" r:id="rId4"/>
    <p:sldId id="276" r:id="rId5"/>
    <p:sldId id="277" r:id="rId6"/>
    <p:sldId id="278" r:id="rId7"/>
    <p:sldId id="292" r:id="rId8"/>
    <p:sldId id="281" r:id="rId9"/>
    <p:sldId id="282" r:id="rId10"/>
    <p:sldId id="283" r:id="rId11"/>
    <p:sldId id="284" r:id="rId12"/>
    <p:sldId id="293" r:id="rId13"/>
    <p:sldId id="288" r:id="rId14"/>
    <p:sldId id="26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4C6FC-FA6B-4EF1-88E1-38CF5E483D41}" v="1" dt="2024-01-19T12:37:31.78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3792" autoAdjust="0"/>
  </p:normalViewPr>
  <p:slideViewPr>
    <p:cSldViewPr snapToGrid="0" snapToObjects="1" showGuides="1">
      <p:cViewPr varScale="1">
        <p:scale>
          <a:sx n="152" d="100"/>
          <a:sy n="152" d="100"/>
        </p:scale>
        <p:origin x="708"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5125606048082894E-2"/>
          <c:y val="0"/>
          <c:w val="0.95702396085071328"/>
          <c:h val="1"/>
        </c:manualLayout>
      </c:layout>
      <c:pieChart>
        <c:varyColors val="1"/>
        <c:ser>
          <c:idx val="0"/>
          <c:order val="0"/>
          <c:tx>
            <c:strRef>
              <c:f>Blad1!$B$1</c:f>
              <c:strCache>
                <c:ptCount val="1"/>
                <c:pt idx="0">
                  <c:v>Bidrag</c:v>
                </c:pt>
              </c:strCache>
            </c:strRef>
          </c:tx>
          <c:dPt>
            <c:idx val="0"/>
            <c:bubble3D val="0"/>
            <c:spPr>
              <a:solidFill>
                <a:srgbClr val="B9D3DC"/>
              </a:solidFill>
              <a:ln w="19050">
                <a:solidFill>
                  <a:schemeClr val="lt1"/>
                </a:solidFill>
              </a:ln>
              <a:effectLst/>
            </c:spPr>
            <c:extLst>
              <c:ext xmlns:c16="http://schemas.microsoft.com/office/drawing/2014/chart" uri="{C3380CC4-5D6E-409C-BE32-E72D297353CC}">
                <c16:uniqueId val="{00000001-5EEF-43E8-9624-5317D219BA00}"/>
              </c:ext>
            </c:extLst>
          </c:dPt>
          <c:dPt>
            <c:idx val="1"/>
            <c:bubble3D val="0"/>
            <c:spPr>
              <a:solidFill>
                <a:srgbClr val="D6D2C4"/>
              </a:solidFill>
              <a:ln w="19050">
                <a:solidFill>
                  <a:schemeClr val="lt1"/>
                </a:solidFill>
              </a:ln>
              <a:effectLst/>
            </c:spPr>
            <c:extLst>
              <c:ext xmlns:c16="http://schemas.microsoft.com/office/drawing/2014/chart" uri="{C3380CC4-5D6E-409C-BE32-E72D297353CC}">
                <c16:uniqueId val="{00000003-5EEF-43E8-9624-5317D219BA00}"/>
              </c:ext>
            </c:extLst>
          </c:dPt>
          <c:dPt>
            <c:idx val="2"/>
            <c:bubble3D val="0"/>
            <c:spPr>
              <a:solidFill>
                <a:srgbClr val="D6D2C4">
                  <a:alpha val="50196"/>
                </a:srgbClr>
              </a:solidFill>
              <a:ln w="19050">
                <a:solidFill>
                  <a:schemeClr val="lt1"/>
                </a:solidFill>
              </a:ln>
              <a:effectLst/>
            </c:spPr>
            <c:extLst>
              <c:ext xmlns:c16="http://schemas.microsoft.com/office/drawing/2014/chart" uri="{C3380CC4-5D6E-409C-BE32-E72D297353CC}">
                <c16:uniqueId val="{00000005-5EEF-43E8-9624-5317D219BA00}"/>
              </c:ext>
            </c:extLst>
          </c:dPt>
          <c:dPt>
            <c:idx val="3"/>
            <c:bubble3D val="0"/>
            <c:spPr>
              <a:solidFill>
                <a:srgbClr val="B9D3DC">
                  <a:alpha val="25098"/>
                </a:srgbClr>
              </a:solidFill>
              <a:ln w="19050">
                <a:solidFill>
                  <a:schemeClr val="lt1"/>
                </a:solidFill>
              </a:ln>
              <a:effectLst/>
            </c:spPr>
            <c:extLst>
              <c:ext xmlns:c16="http://schemas.microsoft.com/office/drawing/2014/chart" uri="{C3380CC4-5D6E-409C-BE32-E72D297353CC}">
                <c16:uniqueId val="{00000007-5EEF-43E8-9624-5317D219BA00}"/>
              </c:ext>
            </c:extLst>
          </c:dPt>
          <c:dPt>
            <c:idx val="4"/>
            <c:bubble3D val="0"/>
            <c:spPr>
              <a:solidFill>
                <a:srgbClr val="B9D3DC">
                  <a:alpha val="50196"/>
                </a:srgbClr>
              </a:solidFill>
              <a:ln w="19050">
                <a:solidFill>
                  <a:schemeClr val="lt1"/>
                </a:solidFill>
              </a:ln>
              <a:effectLst/>
            </c:spPr>
            <c:extLst>
              <c:ext xmlns:c16="http://schemas.microsoft.com/office/drawing/2014/chart" uri="{C3380CC4-5D6E-409C-BE32-E72D297353CC}">
                <c16:uniqueId val="{00000009-5EEF-43E8-9624-5317D219BA00}"/>
              </c:ext>
            </c:extLst>
          </c:dPt>
          <c:dLbls>
            <c:dLbl>
              <c:idx val="0"/>
              <c:layout>
                <c:manualLayout>
                  <c:x val="-0.20046653779566878"/>
                  <c:y val="-0.1019965918078666"/>
                </c:manualLayout>
              </c:layout>
              <c:tx>
                <c:rich>
                  <a:bodyPr/>
                  <a:lstStyle/>
                  <a:p>
                    <a:fld id="{B427DCFE-C564-48D2-A898-3447CDF0ECA5}" type="PERCENTAGE">
                      <a:rPr lang="en-US" sz="1600">
                        <a:solidFill>
                          <a:schemeClr val="tx1"/>
                        </a:solidFill>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EF-43E8-9624-5317D219BA00}"/>
                </c:ext>
              </c:extLst>
            </c:dLbl>
            <c:dLbl>
              <c:idx val="1"/>
              <c:layout>
                <c:manualLayout>
                  <c:x val="0.15213035443064865"/>
                  <c:y val="-0.12341963152734314"/>
                </c:manualLayout>
              </c:layout>
              <c:tx>
                <c:rich>
                  <a:bodyPr/>
                  <a:lstStyle/>
                  <a:p>
                    <a:fld id="{4C473443-B988-4A0F-AD2E-EC168627F43D}"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EF-43E8-9624-5317D219BA00}"/>
                </c:ext>
              </c:extLst>
            </c:dLbl>
            <c:dLbl>
              <c:idx val="2"/>
              <c:layout>
                <c:manualLayout>
                  <c:x val="0.11250637274165967"/>
                  <c:y val="6.008044388364675E-2"/>
                </c:manualLayout>
              </c:layout>
              <c:tx>
                <c:rich>
                  <a:bodyPr/>
                  <a:lstStyle/>
                  <a:p>
                    <a:fld id="{11FF328E-B7F8-4149-9FC1-F78200B8176D}"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EF-43E8-9624-5317D219BA00}"/>
                </c:ext>
              </c:extLst>
            </c:dLbl>
            <c:dLbl>
              <c:idx val="3"/>
              <c:layout>
                <c:manualLayout>
                  <c:x val="0.14580129260443331"/>
                  <c:y val="0.14404900148431904"/>
                </c:manualLayout>
              </c:layout>
              <c:tx>
                <c:rich>
                  <a:bodyPr/>
                  <a:lstStyle/>
                  <a:p>
                    <a:fld id="{6CB9960A-A1E9-4327-9DEA-9038C0B090E5}"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EF-43E8-9624-5317D219BA00}"/>
                </c:ext>
              </c:extLst>
            </c:dLbl>
            <c:dLbl>
              <c:idx val="4"/>
              <c:layout>
                <c:manualLayout>
                  <c:x val="6.4237899756773686E-2"/>
                  <c:y val="0.12036912649348787"/>
                </c:manualLayout>
              </c:layout>
              <c:tx>
                <c:rich>
                  <a:bodyPr/>
                  <a:lstStyle/>
                  <a:p>
                    <a:fld id="{164D94F2-AE39-462F-BA52-57EBFD11C1D5}"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EEF-43E8-9624-5317D219BA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Statliga anslag 55%</c:v>
                </c:pt>
                <c:pt idx="1">
                  <c:v>Statliga bidrag 20%</c:v>
                </c:pt>
                <c:pt idx="2">
                  <c:v>Övriga svenska bidrag 10%</c:v>
                </c:pt>
                <c:pt idx="3">
                  <c:v>Utländska bidrag 7%</c:v>
                </c:pt>
                <c:pt idx="4">
                  <c:v>Avgifter, ersättningar och uppdrag 8%</c:v>
                </c:pt>
              </c:strCache>
            </c:strRef>
          </c:cat>
          <c:val>
            <c:numRef>
              <c:f>Blad1!$B$2:$B$6</c:f>
              <c:numCache>
                <c:formatCode>General</c:formatCode>
                <c:ptCount val="5"/>
                <c:pt idx="0">
                  <c:v>51</c:v>
                </c:pt>
                <c:pt idx="1">
                  <c:v>22</c:v>
                </c:pt>
                <c:pt idx="2">
                  <c:v>9</c:v>
                </c:pt>
                <c:pt idx="3">
                  <c:v>9</c:v>
                </c:pt>
                <c:pt idx="4">
                  <c:v>8</c:v>
                </c:pt>
              </c:numCache>
            </c:numRef>
          </c:val>
          <c:extLst>
            <c:ext xmlns:c16="http://schemas.microsoft.com/office/drawing/2014/chart" uri="{C3380CC4-5D6E-409C-BE32-E72D297353CC}">
              <c16:uniqueId val="{0000000A-5EEF-43E8-9624-5317D219BA0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DD3-62EE-7048-9559-A20293B3E60D}"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35BF2-85D5-404D-8153-DE011A72B397}" type="slidenum">
              <a:rPr lang="sv-SE" smtClean="0"/>
              <a:t>‹#›</a:t>
            </a:fld>
            <a:endParaRPr lang="sv-SE"/>
          </a:p>
        </p:txBody>
      </p:sp>
    </p:spTree>
    <p:extLst>
      <p:ext uri="{BB962C8B-B14F-4D97-AF65-F5344CB8AC3E}">
        <p14:creationId xmlns:p14="http://schemas.microsoft.com/office/powerpoint/2010/main" val="12810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1</a:t>
            </a:fld>
            <a:endParaRPr lang="sv-SE"/>
          </a:p>
        </p:txBody>
      </p:sp>
    </p:spTree>
    <p:extLst>
      <p:ext uri="{BB962C8B-B14F-4D97-AF65-F5344CB8AC3E}">
        <p14:creationId xmlns:p14="http://schemas.microsoft.com/office/powerpoint/2010/main" val="122971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10</a:t>
            </a:fld>
            <a:endParaRPr lang="sv-SE"/>
          </a:p>
        </p:txBody>
      </p:sp>
    </p:spTree>
    <p:extLst>
      <p:ext uri="{BB962C8B-B14F-4D97-AF65-F5344CB8AC3E}">
        <p14:creationId xmlns:p14="http://schemas.microsoft.com/office/powerpoint/2010/main" val="249344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GB" b="1" noProof="0" dirty="0"/>
              <a:t>Climate change</a:t>
            </a:r>
          </a:p>
          <a:p>
            <a:pPr>
              <a:defRPr/>
            </a:pPr>
            <a:r>
              <a:rPr lang="en-GB" noProof="0" dirty="0"/>
              <a:t>State-of-the-art climate change research is also carried out at our faculty. Researchers from various disciplines work from different perspectives to produce models and scenarios of how the climate could change. They also study how we can best adapt to, and mitigate, climate change.</a:t>
            </a:r>
            <a:endParaRPr lang="en-GB" b="1" noProof="0" dirty="0"/>
          </a:p>
          <a:p>
            <a:pPr>
              <a:defRPr/>
            </a:pPr>
            <a:endParaRPr lang="en-GB" b="1" noProof="0" dirty="0"/>
          </a:p>
          <a:p>
            <a:pPr>
              <a:defRPr/>
            </a:pPr>
            <a:r>
              <a:rPr lang="en-GB" b="1" noProof="0" dirty="0"/>
              <a:t>Animal super senses and the development of life on earth</a:t>
            </a:r>
          </a:p>
          <a:p>
            <a:pPr>
              <a:defRPr/>
            </a:pPr>
            <a:r>
              <a:rPr lang="en-GB" noProof="0" dirty="0"/>
              <a:t>A number of our research groups in biology study fascinating super senses of everything from dung beetles to seabirds. The knowledge provides clues to animals’ behaviour and could lead to new inventions. Our researchers also study the development of life on earth. Objects of study include the appearances of animals and plants that lived millions of years ago and dramatic events that influenced their lives.</a:t>
            </a:r>
          </a:p>
          <a:p>
            <a:pPr>
              <a:defRPr/>
            </a:pPr>
            <a:endParaRPr lang="en-GB" b="1" noProof="0" dirty="0"/>
          </a:p>
          <a:p>
            <a:pPr>
              <a:defRPr/>
            </a:pPr>
            <a:r>
              <a:rPr lang="en-GB" b="1" noProof="0" dirty="0"/>
              <a:t>Future materials and effective medicines</a:t>
            </a:r>
          </a:p>
          <a:p>
            <a:pPr>
              <a:defRPr/>
            </a:pPr>
            <a:r>
              <a:rPr lang="en-GB" noProof="0" dirty="0"/>
              <a:t>A number of our research groups are working to develop the materials of the future. The research leads to more environmentally friendly and efficient solutions to meet the challenges in everyday life and industry. Finding methods to speed up diagnosis and to develop new effective drugs with fewer side-effects are other ongoing research projects.</a:t>
            </a:r>
          </a:p>
          <a:p>
            <a:pPr>
              <a:defRPr/>
            </a:pPr>
            <a:endParaRPr lang="en-GB" b="1" noProof="0" dirty="0"/>
          </a:p>
          <a:p>
            <a:pPr>
              <a:defRPr/>
            </a:pPr>
            <a:r>
              <a:rPr lang="en-GB" b="1" noProof="0" dirty="0"/>
              <a:t>Origins of the Milky Way and nature's smallest components</a:t>
            </a:r>
          </a:p>
          <a:p>
            <a:pPr>
              <a:defRPr/>
            </a:pPr>
            <a:r>
              <a:rPr lang="en-GB" noProof="0" dirty="0"/>
              <a:t>Our astronomy researchers actively participate in, for example, the hunt for the origins of the Milky Way. At the faculty we also study nature’s smallest component parts, requiring large accelerators, efficient detectors and clever computer software. A number of our researchers work at the experiment stations at CERN and at several other research facilities in different countries. In Lund we also have major research facilities. Two upcoming facilities are MAX IV and ESS.</a:t>
            </a:r>
          </a:p>
          <a:p>
            <a:pPr>
              <a:defRPr/>
            </a:pPr>
            <a:endParaRPr lang="en-GB" b="1" noProof="0" dirty="0"/>
          </a:p>
          <a:p>
            <a:pPr>
              <a:defRPr/>
            </a:pPr>
            <a:r>
              <a:rPr lang="en-GB" b="1" noProof="0" dirty="0"/>
              <a:t>New opportunities with MAX IV and ESS</a:t>
            </a:r>
          </a:p>
          <a:p>
            <a:pPr>
              <a:defRPr/>
            </a:pPr>
            <a:r>
              <a:rPr lang="en-GB" noProof="0" dirty="0"/>
              <a:t>The MAX IV synchrotron radiation source produces synchrotron radiation of world-leading quality that is used to study many different types of sample. Examples include nanostructures, proteins, solar cells and materials for catalysts. The high quality of the light makes it possible to see more detail and carry out new types of experiment that have not been possible before. There is also be a short pulse facility at MAX IV, where short flashes of light can be produced to follow chemical reactions with a very high temporal resolution.</a:t>
            </a:r>
          </a:p>
          <a:p>
            <a:pPr>
              <a:defRPr/>
            </a:pPr>
            <a:endParaRPr lang="en-GB" noProof="0" dirty="0"/>
          </a:p>
          <a:p>
            <a:pPr>
              <a:defRPr/>
            </a:pPr>
            <a:r>
              <a:rPr lang="en-GB" noProof="0" dirty="0"/>
              <a:t>At ESS, it is instead beams of neutrons that will be used to study samples from many different fields, for example plastics, medicines or magnetic materials for data storage. The technology that will be used at ESS will make the facility the best in the world at producing neutrons for research. Since neutrons and synchrotron radiation have different properties, ESS and MAX IV complement each other. It will be possible to study different types of samples, or the same samples in different ways, for example at different scales. The close proximity between MAX IV and ESS is therefore a further advantage.</a:t>
            </a: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11</a:t>
            </a:fld>
            <a:endParaRPr lang="sv-SE"/>
          </a:p>
        </p:txBody>
      </p:sp>
    </p:spTree>
    <p:extLst>
      <p:ext uri="{BB962C8B-B14F-4D97-AF65-F5344CB8AC3E}">
        <p14:creationId xmlns:p14="http://schemas.microsoft.com/office/powerpoint/2010/main" val="107011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kern="1200" dirty="0">
                <a:solidFill>
                  <a:schemeClr val="tx1"/>
                </a:solidFill>
                <a:effectLst/>
                <a:latin typeface="+mn-lt"/>
                <a:ea typeface="+mn-ea"/>
                <a:cs typeface="+mn-cs"/>
              </a:rPr>
              <a:t>NMT Days</a:t>
            </a:r>
            <a:r>
              <a:rPr lang="en-GB" sz="1200" kern="1200" dirty="0">
                <a:solidFill>
                  <a:schemeClr val="tx1"/>
                </a:solidFill>
                <a:effectLst/>
                <a:latin typeface="+mn-lt"/>
                <a:ea typeface="+mn-ea"/>
                <a:cs typeface="+mn-cs"/>
              </a:rPr>
              <a:t>: A collaboration focusing on science, medicine and technology between the Faculty of Science, the Faculty of Medicine and the Faculty of Engineering, LTH. The event offers some 100 popular science lectures to around 6 000 upper secondary school pupils and their teachers during a week in March.</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LUNE Days</a:t>
            </a:r>
            <a:r>
              <a:rPr lang="en-GB" sz="1200" kern="1200" dirty="0">
                <a:solidFill>
                  <a:schemeClr val="tx1"/>
                </a:solidFill>
                <a:effectLst/>
                <a:latin typeface="+mn-lt"/>
                <a:ea typeface="+mn-ea"/>
                <a:cs typeface="+mn-cs"/>
              </a:rPr>
              <a:t>: For primary and lower-secondary school pupils and their teachers. One week in May for grades 6-7 and one week in August for grades 8-9. The classes have a day in which they can watch chemistry shows, biology shows and physics and laser shows. They get a guided tour of the campus and see the study environments.</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Culture Night in Lund</a:t>
            </a:r>
            <a:r>
              <a:rPr lang="en-GB" sz="1200" kern="1200" dirty="0">
                <a:solidFill>
                  <a:schemeClr val="tx1"/>
                </a:solidFill>
                <a:effectLst/>
                <a:latin typeface="+mn-lt"/>
                <a:ea typeface="+mn-ea"/>
                <a:cs typeface="+mn-cs"/>
              </a:rPr>
              <a:t>: The Faculty of Science offers a science festival for the whole family. Visitors can watch shows, carry out experiments, listen to popular science lectures etc. Culture Night is an annual event held on a Saturday in September.</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Media: </a:t>
            </a:r>
            <a:r>
              <a:rPr lang="en-GB" sz="1200" kern="1200" dirty="0">
                <a:solidFill>
                  <a:schemeClr val="tx1"/>
                </a:solidFill>
                <a:effectLst/>
                <a:latin typeface="+mn-lt"/>
                <a:ea typeface="+mn-ea"/>
                <a:cs typeface="+mn-cs"/>
              </a:rPr>
              <a:t>Popularisation of research through channels such as press releases, involvement in radio, tv, newspapers, books etc.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School visits</a:t>
            </a:r>
            <a:r>
              <a:rPr lang="en-GB" sz="1200" kern="1200" dirty="0">
                <a:solidFill>
                  <a:schemeClr val="tx1"/>
                </a:solidFill>
                <a:effectLst/>
                <a:latin typeface="+mn-lt"/>
                <a:ea typeface="+mn-ea"/>
                <a:cs typeface="+mn-cs"/>
              </a:rPr>
              <a:t>: We accept visits from individual pupils who want to do an internship, shadow a student for a day and suchlike. We also visit schools (student ambassadors who talk about courses and programmes as well as individual researchers who participate in various contexts).</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Museum activities</a:t>
            </a:r>
            <a:r>
              <a:rPr lang="en-GB" sz="1200" kern="1200" dirty="0">
                <a:solidFill>
                  <a:schemeClr val="tx1"/>
                </a:solidFill>
                <a:effectLst/>
                <a:latin typeface="+mn-lt"/>
                <a:ea typeface="+mn-ea"/>
                <a:cs typeface="+mn-cs"/>
              </a:rPr>
              <a:t>: Biological Museum.</a:t>
            </a:r>
            <a:endParaRPr lang="sv-S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Folkhögskolan</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Hvilan</a:t>
            </a:r>
            <a:r>
              <a:rPr lang="en-GB" sz="1200" kern="1200" dirty="0">
                <a:solidFill>
                  <a:schemeClr val="tx1"/>
                </a:solidFill>
                <a:effectLst/>
                <a:latin typeface="+mn-lt"/>
                <a:ea typeface="+mn-ea"/>
                <a:cs typeface="+mn-cs"/>
              </a:rPr>
              <a:t>: In this collaboration with a folk high school, we offer a type of science foundation year, which qualifies the pupils for our courses and programmes. The aim is to broaden our recruitment.</a:t>
            </a:r>
            <a:endParaRPr lang="sv-SE" sz="1200" kern="1200" dirty="0">
              <a:solidFill>
                <a:schemeClr val="tx1"/>
              </a:solidFill>
              <a:effectLst/>
              <a:latin typeface="+mn-lt"/>
              <a:ea typeface="+mn-ea"/>
              <a:cs typeface="+mn-cs"/>
            </a:endParaRP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12</a:t>
            </a:fld>
            <a:endParaRPr lang="sv-SE"/>
          </a:p>
        </p:txBody>
      </p:sp>
    </p:spTree>
    <p:extLst>
      <p:ext uri="{BB962C8B-B14F-4D97-AF65-F5344CB8AC3E}">
        <p14:creationId xmlns:p14="http://schemas.microsoft.com/office/powerpoint/2010/main" val="365491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2A35BF2-85D5-404D-8153-DE011A72B397}" type="slidenum">
              <a:rPr lang="sv-SE" smtClean="0"/>
              <a:t>13</a:t>
            </a:fld>
            <a:endParaRPr lang="sv-SE"/>
          </a:p>
        </p:txBody>
      </p:sp>
    </p:spTree>
    <p:extLst>
      <p:ext uri="{BB962C8B-B14F-4D97-AF65-F5344CB8AC3E}">
        <p14:creationId xmlns:p14="http://schemas.microsoft.com/office/powerpoint/2010/main" val="90033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noProof="0"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2</a:t>
            </a:fld>
            <a:endParaRPr lang="sv-SE"/>
          </a:p>
        </p:txBody>
      </p:sp>
    </p:spTree>
    <p:extLst>
      <p:ext uri="{BB962C8B-B14F-4D97-AF65-F5344CB8AC3E}">
        <p14:creationId xmlns:p14="http://schemas.microsoft.com/office/powerpoint/2010/main" val="400184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defTabSz="457176" eaLnBrk="1" fontAlgn="auto" latinLnBrk="0" hangingPunct="1">
              <a:lnSpc>
                <a:spcPct val="117999"/>
              </a:lnSpc>
              <a:spcBef>
                <a:spcPts val="0"/>
              </a:spcBef>
              <a:spcAft>
                <a:spcPts val="0"/>
              </a:spcAft>
              <a:buClrTx/>
              <a:buSzTx/>
              <a:buFontTx/>
              <a:buNone/>
              <a:tabLst/>
              <a:defRPr/>
            </a:pPr>
            <a:r>
              <a:rPr lang="en-GB" altLang="sv-SE" noProof="0" dirty="0">
                <a:latin typeface="Arial" charset="0"/>
                <a:ea typeface="ＭＳ Ｐゴシック" charset="-128"/>
              </a:rPr>
              <a:t>The figures are based on the 2023 financial year.</a:t>
            </a:r>
            <a:endParaRPr lang="en-GB" altLang="sv-SE" noProof="0" dirty="0">
              <a:ea typeface="ＭＳ Ｐゴシック" charset="-128"/>
            </a:endParaRPr>
          </a:p>
          <a:p>
            <a:pPr marL="0" marR="0" indent="0" defTabSz="457176" eaLnBrk="1" fontAlgn="auto" latinLnBrk="0" hangingPunct="1">
              <a:lnSpc>
                <a:spcPct val="117999"/>
              </a:lnSpc>
              <a:spcBef>
                <a:spcPts val="0"/>
              </a:spcBef>
              <a:spcAft>
                <a:spcPts val="0"/>
              </a:spcAft>
              <a:buClrTx/>
              <a:buSzTx/>
              <a:buFontTx/>
              <a:buNone/>
              <a:tabLst/>
              <a:defRPr/>
            </a:pPr>
            <a:endParaRPr lang="en-GB" altLang="sv-SE" b="1" noProof="0" dirty="0">
              <a:latin typeface="Arial" charset="0"/>
              <a:ea typeface="ＭＳ Ｐゴシック" charset="-128"/>
            </a:endParaRPr>
          </a:p>
          <a:p>
            <a:pPr marL="0" marR="0" indent="0" defTabSz="457176" eaLnBrk="1" fontAlgn="auto" latinLnBrk="0" hangingPunct="1">
              <a:lnSpc>
                <a:spcPct val="117999"/>
              </a:lnSpc>
              <a:spcBef>
                <a:spcPts val="0"/>
              </a:spcBef>
              <a:spcAft>
                <a:spcPts val="0"/>
              </a:spcAft>
              <a:buClrTx/>
              <a:buSzTx/>
              <a:buFontTx/>
              <a:buNone/>
              <a:tabLst/>
              <a:defRPr/>
            </a:pPr>
            <a:r>
              <a:rPr lang="en-GB" altLang="sv-SE" b="1" noProof="0" dirty="0">
                <a:latin typeface="Arial" charset="0"/>
                <a:ea typeface="ＭＳ Ｐゴシック" charset="-128"/>
              </a:rPr>
              <a:t>PhD</a:t>
            </a:r>
            <a:r>
              <a:rPr lang="en-GB" altLang="sv-SE" b="1" baseline="0" noProof="0" dirty="0">
                <a:latin typeface="Arial" charset="0"/>
                <a:ea typeface="ＭＳ Ｐゴシック" charset="-128"/>
              </a:rPr>
              <a:t> </a:t>
            </a:r>
            <a:r>
              <a:rPr lang="en-GB" altLang="sv-SE" b="1" noProof="0" dirty="0">
                <a:latin typeface="Arial" charset="0"/>
                <a:ea typeface="ＭＳ Ｐゴシック" charset="-128"/>
              </a:rPr>
              <a:t>students </a:t>
            </a:r>
            <a:r>
              <a:rPr lang="en-GB" altLang="sv-SE" noProof="0" dirty="0">
                <a:latin typeface="Arial" charset="0"/>
                <a:ea typeface="ＭＳ Ｐゴシック" charset="-128"/>
              </a:rPr>
              <a:t>are counted as employees, depending on their financing. They are students in all aspects except the financial one, which is important to point out since they bring up the staff number without being ”staff” per se.</a:t>
            </a:r>
            <a:endParaRPr lang="en-GB" noProof="0" dirty="0"/>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3</a:t>
            </a:fld>
            <a:endParaRPr lang="sv-SE"/>
          </a:p>
        </p:txBody>
      </p:sp>
    </p:spTree>
    <p:extLst>
      <p:ext uri="{BB962C8B-B14F-4D97-AF65-F5344CB8AC3E}">
        <p14:creationId xmlns:p14="http://schemas.microsoft.com/office/powerpoint/2010/main" val="211672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4</a:t>
            </a:fld>
            <a:endParaRPr lang="sv-SE"/>
          </a:p>
        </p:txBody>
      </p:sp>
    </p:spTree>
    <p:extLst>
      <p:ext uri="{BB962C8B-B14F-4D97-AF65-F5344CB8AC3E}">
        <p14:creationId xmlns:p14="http://schemas.microsoft.com/office/powerpoint/2010/main" val="44598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defTabSz="457176" eaLnBrk="1" fontAlgn="auto" latinLnBrk="0" hangingPunct="1">
              <a:lnSpc>
                <a:spcPct val="117999"/>
              </a:lnSpc>
              <a:spcBef>
                <a:spcPts val="0"/>
              </a:spcBef>
              <a:spcAft>
                <a:spcPts val="0"/>
              </a:spcAft>
              <a:buClrTx/>
              <a:buSzTx/>
              <a:buFontTx/>
              <a:buNone/>
              <a:tabLst/>
              <a:defRPr/>
            </a:pPr>
            <a:r>
              <a:rPr lang="en-GB" altLang="sv-SE" noProof="0" dirty="0">
                <a:latin typeface="Arial" charset="0"/>
                <a:ea typeface="ＭＳ Ｐゴシック" charset="-128"/>
              </a:rPr>
              <a:t>The figures are based on the 2021 financial year. Source: Kuben.</a:t>
            </a:r>
            <a:endParaRPr lang="en-GB" altLang="sv-SE" noProof="0" dirty="0">
              <a:ea typeface="ＭＳ Ｐゴシック" charset="-128"/>
            </a:endParaRPr>
          </a:p>
          <a:p>
            <a:pPr eaLnBrk="1" hangingPunct="1">
              <a:spcBef>
                <a:spcPct val="0"/>
              </a:spcBef>
            </a:pPr>
            <a:endParaRPr lang="en-GB" altLang="sv-SE" noProof="0" dirty="0">
              <a:ea typeface="ＭＳ Ｐゴシック" charset="-128"/>
            </a:endParaRPr>
          </a:p>
          <a:p>
            <a:pPr eaLnBrk="1" hangingPunct="1">
              <a:spcBef>
                <a:spcPct val="0"/>
              </a:spcBef>
            </a:pPr>
            <a:r>
              <a:rPr lang="en-GB" altLang="sv-SE" noProof="0" dirty="0">
                <a:ea typeface="ＭＳ Ｐゴシック" charset="-128"/>
              </a:rPr>
              <a:t>The slide shows the number of </a:t>
            </a:r>
            <a:r>
              <a:rPr lang="en-GB" dirty="0"/>
              <a:t>full-time equivalents (not individuals) </a:t>
            </a:r>
            <a:r>
              <a:rPr lang="en-GB" altLang="sv-SE" noProof="0" dirty="0">
                <a:ea typeface="ＭＳ Ｐゴシック" charset="-128"/>
              </a:rPr>
              <a:t>and the percentage who are female.</a:t>
            </a:r>
          </a:p>
          <a:p>
            <a:pPr eaLnBrk="1" hangingPunct="1">
              <a:spcBef>
                <a:spcPct val="0"/>
              </a:spcBef>
            </a:pPr>
            <a:endParaRPr lang="en-GB" altLang="sv-SE" noProof="0" dirty="0">
              <a:ea typeface="ＭＳ Ｐゴシック" charset="-128"/>
            </a:endParaRPr>
          </a:p>
          <a:p>
            <a:pPr marL="0" marR="0" lvl="0" indent="0" algn="l" defTabSz="457176" rtl="0"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Professors</a:t>
            </a:r>
          </a:p>
          <a:p>
            <a:pPr marL="0" marR="0" lvl="0" indent="0" algn="l" defTabSz="457176" rtl="0"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Senior Lecturers</a:t>
            </a:r>
          </a:p>
          <a:p>
            <a:pPr marL="0" marR="0" lvl="0" indent="0" algn="l" defTabSz="457176" rtl="0"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Career-development positions </a:t>
            </a:r>
            <a:r>
              <a:rPr lang="en-GB" altLang="sv-SE" noProof="0" dirty="0">
                <a:ea typeface="ＭＳ Ｐゴシック" charset="-128"/>
              </a:rPr>
              <a:t>– postdocs, associate senior lecturers</a:t>
            </a:r>
          </a:p>
          <a:p>
            <a:pPr marL="0" marR="0" lvl="0" indent="0" algn="l" defTabSz="457176" rtl="0"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Lecturers</a:t>
            </a:r>
            <a:r>
              <a:rPr lang="en-GB" altLang="sv-SE" noProof="0" dirty="0">
                <a:ea typeface="ＭＳ Ｐゴシック" charset="-128"/>
              </a:rPr>
              <a:t> = teaching staff</a:t>
            </a:r>
          </a:p>
          <a:p>
            <a:pPr marL="0" marR="0" lvl="0" indent="0" algn="l" defTabSz="457176" rtl="0"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Other lecturers and researchers </a:t>
            </a:r>
            <a:r>
              <a:rPr lang="en-GB" altLang="sv-SE" noProof="0" dirty="0">
                <a:ea typeface="ＭＳ Ｐゴシック" charset="-128"/>
              </a:rPr>
              <a:t>– researchers, research engineers (sometimes they teach as well)</a:t>
            </a:r>
            <a:endParaRPr lang="en-GB" altLang="sv-SE" b="1" noProof="0" dirty="0">
              <a:ea typeface="ＭＳ Ｐゴシック" charset="-128"/>
            </a:endParaRPr>
          </a:p>
          <a:p>
            <a:pPr marL="0" marR="0" indent="0" defTabSz="457176"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PhD</a:t>
            </a:r>
            <a:r>
              <a:rPr lang="en-GB" altLang="sv-SE" b="1" baseline="0" noProof="0" dirty="0">
                <a:ea typeface="ＭＳ Ｐゴシック" charset="-128"/>
              </a:rPr>
              <a:t> </a:t>
            </a:r>
            <a:r>
              <a:rPr lang="en-GB" altLang="sv-SE" b="1" noProof="0" dirty="0">
                <a:ea typeface="ＭＳ Ｐゴシック" charset="-128"/>
              </a:rPr>
              <a:t>students</a:t>
            </a:r>
            <a:r>
              <a:rPr lang="en-GB" altLang="sv-SE" noProof="0" dirty="0">
                <a:ea typeface="ＭＳ Ｐゴシック" charset="-128"/>
              </a:rPr>
              <a:t> – all in all they are students, but they are employed and financed by the university, which is why they are included in this slide. </a:t>
            </a:r>
          </a:p>
          <a:p>
            <a:pPr marL="0" marR="0" indent="0" defTabSz="457176"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Administrative staff </a:t>
            </a:r>
            <a:r>
              <a:rPr lang="en-GB" altLang="sv-SE" noProof="0" dirty="0">
                <a:ea typeface="ＭＳ Ｐゴシック" charset="-128"/>
              </a:rPr>
              <a:t>– administration such as staff working with economy, human resources, communication etc.</a:t>
            </a:r>
          </a:p>
          <a:p>
            <a:pPr marL="0" marR="0" indent="0" defTabSz="457176"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Technical staff </a:t>
            </a:r>
            <a:r>
              <a:rPr lang="en-GB" altLang="sv-SE" noProof="0" dirty="0">
                <a:ea typeface="ＭＳ Ｐゴシック" charset="-128"/>
              </a:rPr>
              <a:t>= laboratory assistants, janitors etc.</a:t>
            </a:r>
          </a:p>
          <a:p>
            <a:pPr marL="0" marR="0" indent="0" defTabSz="457176"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Library Staff</a:t>
            </a:r>
            <a:endParaRPr lang="en-GB" altLang="sv-SE" noProof="0" dirty="0">
              <a:ea typeface="ＭＳ Ｐゴシック" charset="-128"/>
            </a:endParaRPr>
          </a:p>
          <a:p>
            <a:endParaRPr lang="en-GB" noProof="0" dirty="0"/>
          </a:p>
          <a:p>
            <a:pPr marL="0" marR="0" lvl="0" indent="0" defTabSz="457176" eaLnBrk="1" fontAlgn="auto" latinLnBrk="0" hangingPunct="1">
              <a:lnSpc>
                <a:spcPct val="117999"/>
              </a:lnSpc>
              <a:spcBef>
                <a:spcPts val="0"/>
              </a:spcBef>
              <a:spcAft>
                <a:spcPts val="0"/>
              </a:spcAft>
              <a:buClrTx/>
              <a:buSzTx/>
              <a:buFontTx/>
              <a:buNone/>
              <a:tabLst/>
              <a:defRPr/>
            </a:pPr>
            <a:endParaRPr lang="en-GB" noProof="0" dirty="0"/>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5</a:t>
            </a:fld>
            <a:endParaRPr lang="sv-SE"/>
          </a:p>
        </p:txBody>
      </p:sp>
    </p:spTree>
    <p:extLst>
      <p:ext uri="{BB962C8B-B14F-4D97-AF65-F5344CB8AC3E}">
        <p14:creationId xmlns:p14="http://schemas.microsoft.com/office/powerpoint/2010/main" val="300445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defTabSz="457176" eaLnBrk="1" fontAlgn="auto" latinLnBrk="0" hangingPunct="1">
              <a:lnSpc>
                <a:spcPct val="117999"/>
              </a:lnSpc>
              <a:spcBef>
                <a:spcPts val="0"/>
              </a:spcBef>
              <a:spcAft>
                <a:spcPts val="0"/>
              </a:spcAft>
              <a:buClrTx/>
              <a:buSzTx/>
              <a:buFontTx/>
              <a:buNone/>
              <a:tabLst/>
              <a:defRPr/>
            </a:pPr>
            <a:r>
              <a:rPr lang="en-GB" altLang="sv-SE" noProof="0" dirty="0">
                <a:latin typeface="Arial" charset="0"/>
                <a:ea typeface="ＭＳ Ｐゴシック" charset="-128"/>
              </a:rPr>
              <a:t>The figures are based on the 2021 financial year. Source: Kuben</a:t>
            </a:r>
            <a:endParaRPr lang="en-GB" altLang="sv-SE" noProof="0" dirty="0">
              <a:ea typeface="ＭＳ Ｐゴシック" charset="-128"/>
            </a:endParaRPr>
          </a:p>
          <a:p>
            <a:pPr eaLnBrk="1" hangingPunct="1">
              <a:spcBef>
                <a:spcPct val="0"/>
              </a:spcBef>
            </a:pPr>
            <a:endParaRPr lang="en-GB" altLang="sv-SE" noProof="0" dirty="0">
              <a:ea typeface="ＭＳ Ｐゴシック" charset="-128"/>
            </a:endParaRPr>
          </a:p>
          <a:p>
            <a:pPr eaLnBrk="1" hangingPunct="1">
              <a:spcBef>
                <a:spcPct val="0"/>
              </a:spcBef>
            </a:pPr>
            <a:r>
              <a:rPr lang="en-GB" altLang="sv-SE" b="1" noProof="0" dirty="0">
                <a:ea typeface="ＭＳ Ｐゴシック" charset="-128"/>
              </a:rPr>
              <a:t>Central government allocation</a:t>
            </a:r>
            <a:r>
              <a:rPr lang="en-GB" altLang="sv-SE" noProof="0" dirty="0">
                <a:ea typeface="ＭＳ Ｐゴシック" charset="-128"/>
              </a:rPr>
              <a:t> – funding from the state. </a:t>
            </a:r>
          </a:p>
          <a:p>
            <a:pPr eaLnBrk="1" hangingPunct="1">
              <a:spcBef>
                <a:spcPct val="0"/>
              </a:spcBef>
            </a:pPr>
            <a:r>
              <a:rPr lang="en-GB" altLang="sv-SE" b="1" noProof="0" dirty="0">
                <a:ea typeface="ＭＳ Ｐゴシック" charset="-128"/>
              </a:rPr>
              <a:t>Government grant providers </a:t>
            </a:r>
            <a:r>
              <a:rPr lang="en-GB" altLang="sv-SE" noProof="0" dirty="0">
                <a:ea typeface="ＭＳ Ｐゴシック" charset="-128"/>
              </a:rPr>
              <a:t>– granted in competition, i.e. </a:t>
            </a:r>
            <a:r>
              <a:rPr lang="en-GB" altLang="sv-SE" noProof="0" dirty="0" err="1">
                <a:ea typeface="ＭＳ Ｐゴシック" charset="-128"/>
              </a:rPr>
              <a:t>Vinnova</a:t>
            </a:r>
            <a:r>
              <a:rPr lang="en-GB" altLang="sv-SE" noProof="0" dirty="0">
                <a:ea typeface="ＭＳ Ｐゴシック" charset="-128"/>
              </a:rPr>
              <a:t>, </a:t>
            </a:r>
            <a:r>
              <a:rPr lang="en-GB" altLang="sv-SE" noProof="0" dirty="0" err="1">
                <a:ea typeface="ＭＳ Ｐゴシック" charset="-128"/>
              </a:rPr>
              <a:t>Vetenskapsrådet</a:t>
            </a:r>
            <a:r>
              <a:rPr lang="en-GB" altLang="sv-SE" noProof="0" dirty="0">
                <a:ea typeface="ＭＳ Ｐゴシック" charset="-128"/>
              </a:rPr>
              <a:t>, </a:t>
            </a:r>
            <a:r>
              <a:rPr lang="en-GB" altLang="sv-SE" noProof="0" dirty="0" err="1">
                <a:ea typeface="ＭＳ Ｐゴシック" charset="-128"/>
              </a:rPr>
              <a:t>Formas</a:t>
            </a:r>
            <a:r>
              <a:rPr lang="en-GB" altLang="sv-SE" noProof="0" dirty="0">
                <a:ea typeface="ＭＳ Ｐゴシック" charset="-128"/>
              </a:rPr>
              <a:t>, etc.</a:t>
            </a:r>
          </a:p>
          <a:p>
            <a:pPr eaLnBrk="1" hangingPunct="1">
              <a:spcBef>
                <a:spcPct val="0"/>
              </a:spcBef>
            </a:pPr>
            <a:r>
              <a:rPr lang="en-GB" altLang="sv-SE" b="1" noProof="0" dirty="0">
                <a:ea typeface="ＭＳ Ｐゴシック" charset="-128"/>
              </a:rPr>
              <a:t>Other Swedish grant providers </a:t>
            </a:r>
            <a:r>
              <a:rPr lang="en-GB" altLang="sv-SE" noProof="0" dirty="0">
                <a:ea typeface="ＭＳ Ｐゴシック" charset="-128"/>
              </a:rPr>
              <a:t>– non governmental, i.e. Knut </a:t>
            </a:r>
            <a:r>
              <a:rPr lang="en-GB" altLang="sv-SE" noProof="0" dirty="0" err="1">
                <a:ea typeface="ＭＳ Ｐゴシック" charset="-128"/>
              </a:rPr>
              <a:t>och</a:t>
            </a:r>
            <a:r>
              <a:rPr lang="en-GB" altLang="sv-SE" noProof="0" dirty="0">
                <a:ea typeface="ＭＳ Ｐゴシック" charset="-128"/>
              </a:rPr>
              <a:t> Alice Wallenberg, </a:t>
            </a:r>
            <a:r>
              <a:rPr lang="en-GB" altLang="sv-SE" noProof="0" dirty="0" err="1">
                <a:ea typeface="ＭＳ Ｐゴシック" charset="-128"/>
              </a:rPr>
              <a:t>Stiftelsen</a:t>
            </a:r>
            <a:r>
              <a:rPr lang="en-GB" altLang="sv-SE" noProof="0" dirty="0">
                <a:ea typeface="ＭＳ Ｐゴシック" charset="-128"/>
              </a:rPr>
              <a:t> för </a:t>
            </a:r>
            <a:r>
              <a:rPr lang="en-GB" altLang="sv-SE" noProof="0" dirty="0" err="1">
                <a:ea typeface="ＭＳ Ｐゴシック" charset="-128"/>
              </a:rPr>
              <a:t>strategisk</a:t>
            </a:r>
            <a:r>
              <a:rPr lang="en-GB" altLang="sv-SE" noProof="0" dirty="0">
                <a:ea typeface="ＭＳ Ｐゴシック" charset="-128"/>
              </a:rPr>
              <a:t> </a:t>
            </a:r>
            <a:r>
              <a:rPr lang="en-GB" altLang="sv-SE" noProof="0" dirty="0" err="1">
                <a:ea typeface="ＭＳ Ｐゴシック" charset="-128"/>
              </a:rPr>
              <a:t>forskning</a:t>
            </a:r>
            <a:r>
              <a:rPr lang="en-GB" altLang="sv-SE" noProof="0" dirty="0">
                <a:ea typeface="ＭＳ Ｐゴシック" charset="-128"/>
              </a:rPr>
              <a:t>, </a:t>
            </a:r>
            <a:r>
              <a:rPr lang="en-GB" altLang="sv-SE" noProof="0" dirty="0" err="1">
                <a:ea typeface="ＭＳ Ｐゴシック" charset="-128"/>
              </a:rPr>
              <a:t>Crafoord</a:t>
            </a:r>
            <a:r>
              <a:rPr lang="en-GB" altLang="sv-SE" noProof="0" dirty="0">
                <a:ea typeface="ＭＳ Ｐゴシック" charset="-128"/>
              </a:rPr>
              <a:t> etc.</a:t>
            </a:r>
          </a:p>
          <a:p>
            <a:pPr marL="0" marR="0" indent="0" defTabSz="457176" eaLnBrk="1" fontAlgn="auto" latinLnBrk="0" hangingPunct="1">
              <a:lnSpc>
                <a:spcPct val="117999"/>
              </a:lnSpc>
              <a:spcBef>
                <a:spcPct val="0"/>
              </a:spcBef>
              <a:spcAft>
                <a:spcPts val="0"/>
              </a:spcAft>
              <a:buClrTx/>
              <a:buSzTx/>
              <a:buFontTx/>
              <a:buNone/>
              <a:tabLst/>
              <a:defRPr/>
            </a:pPr>
            <a:r>
              <a:rPr lang="en-GB" altLang="sv-SE" b="1" noProof="0" dirty="0">
                <a:ea typeface="ＭＳ Ｐゴシック" charset="-128"/>
              </a:rPr>
              <a:t>Foreign grant providers </a:t>
            </a:r>
            <a:r>
              <a:rPr lang="en-GB" altLang="sv-SE" b="0" noProof="0" dirty="0">
                <a:ea typeface="ＭＳ Ｐゴシック" charset="-128"/>
              </a:rPr>
              <a:t>–</a:t>
            </a:r>
            <a:r>
              <a:rPr lang="en-GB" altLang="sv-SE" b="0" baseline="0" noProof="0" dirty="0">
                <a:ea typeface="ＭＳ Ｐゴシック" charset="-128"/>
              </a:rPr>
              <a:t> </a:t>
            </a:r>
            <a:r>
              <a:rPr lang="en-GB" altLang="sv-SE" noProof="0" dirty="0">
                <a:ea typeface="ＭＳ Ｐゴシック" charset="-128"/>
              </a:rPr>
              <a:t>granted in </a:t>
            </a:r>
            <a:r>
              <a:rPr lang="en-GB" altLang="sv-SE" b="0" baseline="0" noProof="0" dirty="0">
                <a:ea typeface="ＭＳ Ｐゴシック" charset="-128"/>
              </a:rPr>
              <a:t>c</a:t>
            </a:r>
            <a:r>
              <a:rPr lang="en-GB" altLang="sv-SE" noProof="0" dirty="0">
                <a:ea typeface="ＭＳ Ｐゴシック" charset="-128"/>
              </a:rPr>
              <a:t>ompetition, </a:t>
            </a:r>
            <a:r>
              <a:rPr lang="en-GB" altLang="sv-SE" noProof="0" dirty="0" err="1">
                <a:ea typeface="ＭＳ Ｐゴシック" charset="-128"/>
              </a:rPr>
              <a:t>i.e</a:t>
            </a:r>
            <a:r>
              <a:rPr lang="en-GB" altLang="sv-SE" noProof="0" dirty="0">
                <a:ea typeface="ＭＳ Ｐゴシック" charset="-128"/>
              </a:rPr>
              <a:t> European Research Council etc.</a:t>
            </a:r>
          </a:p>
          <a:p>
            <a:pPr eaLnBrk="1" hangingPunct="1">
              <a:spcBef>
                <a:spcPct val="0"/>
              </a:spcBef>
            </a:pPr>
            <a:r>
              <a:rPr lang="sv-SE" sz="1200" b="1" i="0" u="none" strike="noStrike" kern="1200" dirty="0" err="1">
                <a:solidFill>
                  <a:schemeClr val="tx1"/>
                </a:solidFill>
                <a:effectLst/>
                <a:latin typeface="+mn-lt"/>
                <a:ea typeface="+mn-ea"/>
                <a:cs typeface="+mn-cs"/>
              </a:rPr>
              <a:t>Fees</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remuneration</a:t>
            </a:r>
            <a:r>
              <a:rPr lang="sv-SE" sz="1200" b="1" i="0" u="none" strike="noStrike" kern="1200" dirty="0">
                <a:solidFill>
                  <a:schemeClr val="tx1"/>
                </a:solidFill>
                <a:effectLst/>
                <a:latin typeface="+mn-lt"/>
                <a:ea typeface="+mn-ea"/>
                <a:cs typeface="+mn-cs"/>
              </a:rPr>
              <a:t> and </a:t>
            </a:r>
            <a:r>
              <a:rPr lang="sv-SE" sz="1200" b="1" i="0" u="none" strike="noStrike" kern="1200" dirty="0" err="1">
                <a:solidFill>
                  <a:schemeClr val="tx1"/>
                </a:solidFill>
                <a:effectLst/>
                <a:latin typeface="+mn-lt"/>
                <a:ea typeface="+mn-ea"/>
                <a:cs typeface="+mn-cs"/>
              </a:rPr>
              <a:t>assignments</a:t>
            </a:r>
            <a:r>
              <a:rPr lang="sv-SE" sz="1200" b="1" i="0" u="none" strike="noStrike" kern="1200" dirty="0">
                <a:solidFill>
                  <a:schemeClr val="tx1"/>
                </a:solidFill>
                <a:effectLst/>
                <a:latin typeface="+mn-lt"/>
                <a:ea typeface="+mn-ea"/>
                <a:cs typeface="+mn-cs"/>
              </a:rPr>
              <a:t> </a:t>
            </a:r>
            <a:r>
              <a:rPr lang="en-GB" altLang="sv-SE" noProof="0" dirty="0">
                <a:ea typeface="ＭＳ Ｐゴシック" charset="-128"/>
              </a:rPr>
              <a:t>– can be different things, for instance conferences, teaching at other universities, research done for other organizations an companies etc.</a:t>
            </a:r>
          </a:p>
          <a:p>
            <a:endParaRPr lang="sv-SE"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6</a:t>
            </a:fld>
            <a:endParaRPr lang="sv-SE"/>
          </a:p>
        </p:txBody>
      </p:sp>
    </p:spTree>
    <p:extLst>
      <p:ext uri="{BB962C8B-B14F-4D97-AF65-F5344CB8AC3E}">
        <p14:creationId xmlns:p14="http://schemas.microsoft.com/office/powerpoint/2010/main" val="28808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spcAft>
                <a:spcPts val="600"/>
              </a:spcAft>
            </a:pPr>
            <a:r>
              <a:rPr lang="en-GB" altLang="sv-SE" noProof="0" dirty="0">
                <a:latin typeface="Arial" charset="0"/>
                <a:ea typeface="ＭＳ Ｐゴシック" charset="-128"/>
              </a:rPr>
              <a:t>The number of students is including the paying and exchange students, but not commissioned education.</a:t>
            </a:r>
          </a:p>
          <a:p>
            <a:pPr eaLnBrk="1" hangingPunct="1">
              <a:spcBef>
                <a:spcPct val="0"/>
              </a:spcBef>
              <a:spcAft>
                <a:spcPts val="600"/>
              </a:spcAft>
            </a:pPr>
            <a:endParaRPr lang="en-GB" altLang="sv-SE" noProof="0" dirty="0">
              <a:ea typeface="ＭＳ Ｐゴシック" charset="-128"/>
            </a:endParaRPr>
          </a:p>
          <a:p>
            <a:pPr eaLnBrk="1" hangingPunct="1">
              <a:spcBef>
                <a:spcPct val="0"/>
              </a:spcBef>
              <a:spcAft>
                <a:spcPts val="600"/>
              </a:spcAft>
            </a:pPr>
            <a:r>
              <a:rPr lang="en-GB" altLang="sv-SE" b="1" noProof="0" dirty="0">
                <a:ea typeface="ＭＳ Ｐゴシック" charset="-128"/>
              </a:rPr>
              <a:t>Pre-university course</a:t>
            </a:r>
            <a:r>
              <a:rPr lang="en-GB" altLang="sv-SE" noProof="0" dirty="0">
                <a:ea typeface="ＭＳ Ｐゴシック" charset="-128"/>
              </a:rPr>
              <a:t>: 1 year</a:t>
            </a:r>
          </a:p>
          <a:p>
            <a:pPr eaLnBrk="1" hangingPunct="1">
              <a:spcBef>
                <a:spcPct val="0"/>
              </a:spcBef>
            </a:pPr>
            <a:r>
              <a:rPr lang="en-GB" altLang="sv-SE" b="1" noProof="0" dirty="0">
                <a:ea typeface="ＭＳ Ｐゴシック" charset="-128"/>
              </a:rPr>
              <a:t>Bachelor’s program</a:t>
            </a:r>
            <a:r>
              <a:rPr lang="en-GB" altLang="sv-SE" noProof="0" dirty="0">
                <a:ea typeface="ＭＳ Ｐゴシック" charset="-128"/>
              </a:rPr>
              <a:t>: 3 years</a:t>
            </a:r>
          </a:p>
          <a:p>
            <a:pPr eaLnBrk="1" hangingPunct="1">
              <a:spcBef>
                <a:spcPct val="0"/>
              </a:spcBef>
            </a:pPr>
            <a:r>
              <a:rPr lang="en-GB" altLang="sv-SE" b="1" noProof="0" dirty="0">
                <a:ea typeface="ＭＳ Ｐゴシック" charset="-128"/>
              </a:rPr>
              <a:t>Master’s program</a:t>
            </a:r>
            <a:r>
              <a:rPr lang="en-GB" altLang="sv-SE" noProof="0" dirty="0">
                <a:ea typeface="ＭＳ Ｐゴシック" charset="-128"/>
              </a:rPr>
              <a:t>: 1 or 2 years</a:t>
            </a:r>
          </a:p>
          <a:p>
            <a:pPr eaLnBrk="1" hangingPunct="1">
              <a:spcBef>
                <a:spcPct val="0"/>
              </a:spcBef>
            </a:pPr>
            <a:r>
              <a:rPr lang="en-GB" altLang="sv-SE" b="1" noProof="0" dirty="0">
                <a:ea typeface="ＭＳ Ｐゴシック" charset="-128"/>
              </a:rPr>
              <a:t>Hospital physics program</a:t>
            </a:r>
            <a:r>
              <a:rPr lang="en-GB" altLang="sv-SE" noProof="0" dirty="0">
                <a:ea typeface="ＭＳ Ｐゴシック" charset="-128"/>
              </a:rPr>
              <a:t>: 5 years</a:t>
            </a:r>
          </a:p>
          <a:p>
            <a:pPr eaLnBrk="1" hangingPunct="1">
              <a:spcBef>
                <a:spcPct val="0"/>
              </a:spcBef>
            </a:pPr>
            <a:r>
              <a:rPr lang="en-GB" altLang="sv-SE" b="1" noProof="0" dirty="0">
                <a:ea typeface="ＭＳ Ｐゴシック" charset="-128"/>
              </a:rPr>
              <a:t>Postgraduate studies</a:t>
            </a:r>
            <a:r>
              <a:rPr lang="en-GB" altLang="sv-SE" noProof="0" dirty="0">
                <a:ea typeface="ＭＳ Ｐゴシック" charset="-128"/>
              </a:rPr>
              <a:t>: 4 years</a:t>
            </a: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7</a:t>
            </a:fld>
            <a:endParaRPr lang="sv-SE"/>
          </a:p>
        </p:txBody>
      </p:sp>
    </p:spTree>
    <p:extLst>
      <p:ext uri="{BB962C8B-B14F-4D97-AF65-F5344CB8AC3E}">
        <p14:creationId xmlns:p14="http://schemas.microsoft.com/office/powerpoint/2010/main" val="153486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Technically it’s one Bachelor’s programme, with 12 specialisations.</a:t>
            </a: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8</a:t>
            </a:fld>
            <a:endParaRPr lang="sv-SE"/>
          </a:p>
        </p:txBody>
      </p:sp>
    </p:spTree>
    <p:extLst>
      <p:ext uri="{BB962C8B-B14F-4D97-AF65-F5344CB8AC3E}">
        <p14:creationId xmlns:p14="http://schemas.microsoft.com/office/powerpoint/2010/main" val="335900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There</a:t>
            </a:r>
            <a:r>
              <a:rPr lang="sv-SE" dirty="0"/>
              <a:t> </a:t>
            </a:r>
            <a:r>
              <a:rPr lang="sv-SE" dirty="0" err="1"/>
              <a:t>are</a:t>
            </a:r>
            <a:r>
              <a:rPr lang="sv-SE" dirty="0"/>
              <a:t> </a:t>
            </a:r>
            <a:r>
              <a:rPr lang="sv-SE" dirty="0" err="1"/>
              <a:t>specialisations</a:t>
            </a:r>
            <a:r>
              <a:rPr lang="sv-SE" dirty="0"/>
              <a:t> </a:t>
            </a:r>
            <a:r>
              <a:rPr lang="sv-SE" dirty="0" err="1"/>
              <a:t>within</a:t>
            </a:r>
            <a:r>
              <a:rPr lang="sv-SE" baseline="0" dirty="0"/>
              <a:t> the programmes.</a:t>
            </a:r>
            <a:endParaRPr lang="sv-SE" baseline="0" dirty="0">
              <a:ea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ea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err="1">
                <a:ea typeface="ＭＳ Ｐゴシック" charset="-128"/>
              </a:rPr>
              <a:t>Master’s</a:t>
            </a:r>
            <a:r>
              <a:rPr lang="sv-SE" b="0" baseline="0" dirty="0">
                <a:ea typeface="ＭＳ Ｐゴシック" charset="-128"/>
              </a:rPr>
              <a:t> programmes </a:t>
            </a:r>
            <a:r>
              <a:rPr lang="sv-SE" baseline="0" dirty="0">
                <a:ea typeface="ＭＳ Ｐゴシック" charset="-128"/>
              </a:rPr>
              <a:t>= 2 </a:t>
            </a:r>
            <a:r>
              <a:rPr lang="sv-SE" baseline="0" dirty="0" err="1">
                <a:ea typeface="ＭＳ Ｐゴシック" charset="-128"/>
              </a:rPr>
              <a:t>years</a:t>
            </a:r>
            <a:r>
              <a:rPr lang="sv-SE" baseline="0" dirty="0">
                <a:ea typeface="ＭＳ Ｐゴシック" charset="-128"/>
              </a:rPr>
              <a:t> (</a:t>
            </a:r>
            <a:r>
              <a:rPr lang="sv-SE" baseline="0" dirty="0" err="1">
                <a:ea typeface="ＭＳ Ｐゴシック" charset="-128"/>
              </a:rPr>
              <a:t>with</a:t>
            </a:r>
            <a:r>
              <a:rPr lang="sv-SE" baseline="0" dirty="0">
                <a:ea typeface="ＭＳ Ｐゴシック" charset="-128"/>
              </a:rPr>
              <a:t> </a:t>
            </a:r>
            <a:r>
              <a:rPr lang="sv-SE" baseline="0" dirty="0" err="1">
                <a:ea typeface="ＭＳ Ｐゴシック" charset="-128"/>
              </a:rPr>
              <a:t>one</a:t>
            </a:r>
            <a:r>
              <a:rPr lang="sv-SE" baseline="0" dirty="0">
                <a:ea typeface="ＭＳ Ｐゴシック" charset="-128"/>
              </a:rPr>
              <a:t> </a:t>
            </a:r>
            <a:r>
              <a:rPr lang="sv-SE" baseline="0" dirty="0" err="1">
                <a:ea typeface="ＭＳ Ｐゴシック" charset="-128"/>
              </a:rPr>
              <a:t>exception</a:t>
            </a:r>
            <a:r>
              <a:rPr lang="sv-SE" baseline="0" dirty="0">
                <a:ea typeface="ＭＳ Ｐゴシック" charset="-128"/>
              </a:rPr>
              <a:t>: </a:t>
            </a:r>
            <a:r>
              <a:rPr lang="en-GB" sz="1200" dirty="0">
                <a:latin typeface="Arial" panose="020B0604020202020204" pitchFamily="34" charset="0"/>
                <a:cs typeface="Arial" panose="020B0604020202020204" pitchFamily="34" charset="0"/>
              </a:rPr>
              <a:t>Environment and Health Science (1 year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9</a:t>
            </a:fld>
            <a:endParaRPr lang="sv-SE"/>
          </a:p>
        </p:txBody>
      </p:sp>
    </p:spTree>
    <p:extLst>
      <p:ext uri="{BB962C8B-B14F-4D97-AF65-F5344CB8AC3E}">
        <p14:creationId xmlns:p14="http://schemas.microsoft.com/office/powerpoint/2010/main" val="3878481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6.png"/><Relationship Id="rId16"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 Id="rId1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E92E9359-3665-235E-4D95-6052B3079633}"/>
              </a:ext>
            </a:extLst>
          </p:cNvPr>
          <p:cNvSpPr/>
          <p:nvPr userDrawn="1"/>
        </p:nvSpPr>
        <p:spPr>
          <a:xfrm>
            <a:off x="178254" y="160087"/>
            <a:ext cx="11807825" cy="6481431"/>
          </a:xfrm>
          <a:prstGeom prst="rect">
            <a:avLst/>
          </a:prstGeom>
          <a:solidFill>
            <a:srgbClr val="B9D3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descr="En bild som visar himmel, moln&#10;&#10;Automatiskt genererad beskrivning">
            <a:extLst>
              <a:ext uri="{FF2B5EF4-FFF2-40B4-BE49-F238E27FC236}">
                <a16:creationId xmlns:a16="http://schemas.microsoft.com/office/drawing/2014/main" id="{4FB31BC1-F88D-1A22-C509-F3EE86EE77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0548" y="-143753"/>
            <a:ext cx="7429413" cy="6858000"/>
          </a:xfrm>
          <a:prstGeom prst="rect">
            <a:avLst/>
          </a:prstGeom>
        </p:spPr>
      </p:pic>
      <p:pic>
        <p:nvPicPr>
          <p:cNvPr id="23" name="Bildobjekt 22">
            <a:extLst>
              <a:ext uri="{FF2B5EF4-FFF2-40B4-BE49-F238E27FC236}">
                <a16:creationId xmlns:a16="http://schemas.microsoft.com/office/drawing/2014/main" id="{E67EF931-F7AE-D74F-A8D9-A4EA6F28174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5" name="Bildobjekt 4" descr="En bild som visar svart och vit, vatten, natur, snö&#10;&#10;Automatiskt genererad beskrivning">
            <a:extLst>
              <a:ext uri="{FF2B5EF4-FFF2-40B4-BE49-F238E27FC236}">
                <a16:creationId xmlns:a16="http://schemas.microsoft.com/office/drawing/2014/main" id="{511CC46C-2E0E-5E7D-9DCB-661C0B7EBF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0296" y="3828570"/>
            <a:ext cx="11785149" cy="2847975"/>
          </a:xfrm>
          <a:prstGeom prst="rect">
            <a:avLst/>
          </a:prstGeom>
        </p:spPr>
      </p:pic>
      <p:pic>
        <p:nvPicPr>
          <p:cNvPr id="6" name="Bildobjekt 5" descr="En bild som visar Människoansikte, person, klädsel, porträtt&#10;&#10;Automatiskt genererad beskrivning">
            <a:extLst>
              <a:ext uri="{FF2B5EF4-FFF2-40B4-BE49-F238E27FC236}">
                <a16:creationId xmlns:a16="http://schemas.microsoft.com/office/drawing/2014/main" id="{F86F433B-8B8D-9B5A-13B8-7727E8F3FD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22457" y="365571"/>
            <a:ext cx="2303998" cy="1296000"/>
          </a:xfrm>
          <a:prstGeom prst="rect">
            <a:avLst/>
          </a:prstGeom>
        </p:spPr>
      </p:pic>
      <p:pic>
        <p:nvPicPr>
          <p:cNvPr id="8" name="Bildobjekt 7" descr="En bild som visar ryggradslös, Blötdjur, Sniglar, snigel&#10;&#10;Automatiskt genererad beskrivning">
            <a:extLst>
              <a:ext uri="{FF2B5EF4-FFF2-40B4-BE49-F238E27FC236}">
                <a16:creationId xmlns:a16="http://schemas.microsoft.com/office/drawing/2014/main" id="{920A3909-1E61-EE87-F320-C25F2E2D8DF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90139" y="941367"/>
            <a:ext cx="1813966" cy="911448"/>
          </a:xfrm>
          <a:prstGeom prst="rect">
            <a:avLst/>
          </a:prstGeom>
        </p:spPr>
      </p:pic>
      <p:pic>
        <p:nvPicPr>
          <p:cNvPr id="9" name="Bildobjekt 8" descr="En bild som visar svart och vit, handskrift, vit, monokrom&#10;&#10;Automatiskt genererad beskrivning">
            <a:extLst>
              <a:ext uri="{FF2B5EF4-FFF2-40B4-BE49-F238E27FC236}">
                <a16:creationId xmlns:a16="http://schemas.microsoft.com/office/drawing/2014/main" id="{CC63F7C8-D06A-198C-CBB1-E8B8CE8B862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791052" y="645981"/>
            <a:ext cx="861132" cy="793308"/>
          </a:xfrm>
          <a:prstGeom prst="rect">
            <a:avLst/>
          </a:prstGeom>
        </p:spPr>
      </p:pic>
      <p:pic>
        <p:nvPicPr>
          <p:cNvPr id="10" name="Bildobjekt 9" descr="En bild som visar rymdfarkost&#10;&#10;Automatiskt genererad beskrivning">
            <a:extLst>
              <a:ext uri="{FF2B5EF4-FFF2-40B4-BE49-F238E27FC236}">
                <a16:creationId xmlns:a16="http://schemas.microsoft.com/office/drawing/2014/main" id="{F6E18570-F814-BA43-E88A-9D422DBB48C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27213">
            <a:off x="475870" y="386485"/>
            <a:ext cx="2917802" cy="1367126"/>
          </a:xfrm>
          <a:prstGeom prst="rect">
            <a:avLst/>
          </a:prstGeom>
        </p:spPr>
      </p:pic>
      <p:pic>
        <p:nvPicPr>
          <p:cNvPr id="11" name="Bildobjekt 10" descr="En bild som visar svampar, svamp, svart och vit, Matsvamp&#10;&#10;Automatiskt genererad beskrivning">
            <a:extLst>
              <a:ext uri="{FF2B5EF4-FFF2-40B4-BE49-F238E27FC236}">
                <a16:creationId xmlns:a16="http://schemas.microsoft.com/office/drawing/2014/main" id="{E9BC2660-A6D5-1C63-4610-77CFD3A37C8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239857" y="401571"/>
            <a:ext cx="1083268" cy="1260000"/>
          </a:xfrm>
          <a:prstGeom prst="rect">
            <a:avLst/>
          </a:prstGeom>
        </p:spPr>
      </p:pic>
      <p:pic>
        <p:nvPicPr>
          <p:cNvPr id="14" name="Bildobjekt 13" descr="En bild som visar skärmbild, text, Teckensnitt, svart&#10;&#10;Automatiskt genererad beskrivning">
            <a:extLst>
              <a:ext uri="{FF2B5EF4-FFF2-40B4-BE49-F238E27FC236}">
                <a16:creationId xmlns:a16="http://schemas.microsoft.com/office/drawing/2014/main" id="{7A6E71D8-5603-CF5F-F00E-A8F952E6C75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29686" y="1506881"/>
            <a:ext cx="5268302" cy="3459642"/>
          </a:xfrm>
          <a:prstGeom prst="rect">
            <a:avLst/>
          </a:prstGeom>
        </p:spPr>
      </p:pic>
      <p:pic>
        <p:nvPicPr>
          <p:cNvPr id="16" name="Bildobjekt 15" descr="En bild som visar däggdjur, katt, tamkatt, Små till medelstora kattdjur&#10;&#10;Automatiskt genererad beskrivning">
            <a:extLst>
              <a:ext uri="{FF2B5EF4-FFF2-40B4-BE49-F238E27FC236}">
                <a16:creationId xmlns:a16="http://schemas.microsoft.com/office/drawing/2014/main" id="{1A1964E8-0D61-E1B2-DF59-DC1BEA63AED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2132" y="5231077"/>
            <a:ext cx="3160586" cy="1466836"/>
          </a:xfrm>
          <a:prstGeom prst="rect">
            <a:avLst/>
          </a:prstGeom>
        </p:spPr>
      </p:pic>
      <p:pic>
        <p:nvPicPr>
          <p:cNvPr id="17" name="Bildobjekt 16" descr="En bild som visar leddjur, skadedjur, ryggradslös, insekt&#10;&#10;Automatiskt genererad beskrivning">
            <a:extLst>
              <a:ext uri="{FF2B5EF4-FFF2-40B4-BE49-F238E27FC236}">
                <a16:creationId xmlns:a16="http://schemas.microsoft.com/office/drawing/2014/main" id="{C620525F-9B09-C5A4-E6BD-BD057702700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3753843">
            <a:off x="8952712" y="2757814"/>
            <a:ext cx="1248938" cy="2160000"/>
          </a:xfrm>
          <a:prstGeom prst="rect">
            <a:avLst/>
          </a:prstGeom>
        </p:spPr>
      </p:pic>
      <p:pic>
        <p:nvPicPr>
          <p:cNvPr id="18" name="Bildobjekt 17" descr="En bild som visar växt, blomma, kaktus, blomblad&#10;&#10;Automatiskt genererad beskrivning">
            <a:extLst>
              <a:ext uri="{FF2B5EF4-FFF2-40B4-BE49-F238E27FC236}">
                <a16:creationId xmlns:a16="http://schemas.microsoft.com/office/drawing/2014/main" id="{F58DD019-11CE-42D9-F396-FDF46AC9638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flipH="1">
            <a:off x="7119115" y="2947222"/>
            <a:ext cx="1908394" cy="1800000"/>
          </a:xfrm>
          <a:prstGeom prst="rect">
            <a:avLst/>
          </a:prstGeom>
        </p:spPr>
      </p:pic>
      <p:pic>
        <p:nvPicPr>
          <p:cNvPr id="19" name="Bildobjekt 18" descr="En bild som visar väderkvarn, generator, enhet, Vindkraftverk&#10;&#10;Automatiskt genererad beskrivning">
            <a:extLst>
              <a:ext uri="{FF2B5EF4-FFF2-40B4-BE49-F238E27FC236}">
                <a16:creationId xmlns:a16="http://schemas.microsoft.com/office/drawing/2014/main" id="{EF61AE97-238D-A267-5D3F-343AED25E54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flipH="1">
            <a:off x="643815" y="3336538"/>
            <a:ext cx="1926062" cy="2888856"/>
          </a:xfrm>
          <a:prstGeom prst="rect">
            <a:avLst/>
          </a:prstGeom>
        </p:spPr>
      </p:pic>
      <p:pic>
        <p:nvPicPr>
          <p:cNvPr id="20" name="Bildobjekt 19" descr="En bild som visar svärd&#10;&#10;Automatiskt genererad beskrivning">
            <a:extLst>
              <a:ext uri="{FF2B5EF4-FFF2-40B4-BE49-F238E27FC236}">
                <a16:creationId xmlns:a16="http://schemas.microsoft.com/office/drawing/2014/main" id="{FFD49FC3-7768-65A2-8FA7-2064A60733C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098" y="1491495"/>
            <a:ext cx="5533646" cy="1075424"/>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644871"/>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AA3C37CF-2E7F-204C-BAF4-14554C428262}"/>
              </a:ext>
            </a:extLst>
          </p:cNvPr>
          <p:cNvSpPr>
            <a:spLocks noGrp="1"/>
          </p:cNvSpPr>
          <p:nvPr>
            <p:ph type="title" hasCustomPrompt="1"/>
          </p:nvPr>
        </p:nvSpPr>
        <p:spPr>
          <a:xfrm>
            <a:off x="6666828" y="1717551"/>
            <a:ext cx="5146058" cy="734110"/>
          </a:xfrm>
        </p:spPr>
        <p:txBody>
          <a:bodyPr bIns="0" anchor="t" anchorCtr="0">
            <a:noAutofit/>
          </a:bodyPr>
          <a:lstStyle>
            <a:lvl1pPr>
              <a:lnSpc>
                <a:spcPct val="100000"/>
              </a:lnSpc>
              <a:defRPr sz="4200">
                <a:solidFill>
                  <a:schemeClr val="accent1"/>
                </a:solidFill>
              </a:defRPr>
            </a:lvl1pPr>
          </a:lstStyle>
          <a:p>
            <a:r>
              <a:rPr lang="en-GB" noProof="0" dirty="0"/>
              <a:t>Add title</a:t>
            </a:r>
          </a:p>
        </p:txBody>
      </p: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6666828" y="2542322"/>
            <a:ext cx="5146059" cy="349418"/>
          </a:xfrm>
        </p:spPr>
        <p:txBody>
          <a:bodyPr>
            <a:noAutofit/>
          </a:bodyPr>
          <a:lstStyle>
            <a:lvl1pPr marL="0" indent="0">
              <a:spcBef>
                <a:spcPts val="0"/>
              </a:spcBef>
              <a:buNone/>
              <a:defRPr sz="1200" b="1" cap="all" spc="50" baseline="0">
                <a:solidFill>
                  <a:schemeClr val="accent1"/>
                </a:solidFill>
              </a:defRPr>
            </a:lvl1pPr>
          </a:lstStyle>
          <a:p>
            <a:r>
              <a:rPr lang="en-GB" noProof="0" dirty="0"/>
              <a:t>Name, affiliation etc.</a:t>
            </a:r>
          </a:p>
        </p:txBody>
      </p:sp>
      <p:cxnSp>
        <p:nvCxnSpPr>
          <p:cNvPr id="7" name="Rak 6">
            <a:extLst>
              <a:ext uri="{FF2B5EF4-FFF2-40B4-BE49-F238E27FC236}">
                <a16:creationId xmlns:a16="http://schemas.microsoft.com/office/drawing/2014/main" id="{6EB25FC1-ABE1-A344-8F65-DA7EE26B4227}"/>
              </a:ext>
              <a:ext uri="{C183D7F6-B498-43B3-948B-1728B52AA6E4}">
                <adec:decorative xmlns:adec="http://schemas.microsoft.com/office/drawing/2017/decorative" val="0"/>
              </a:ext>
            </a:extLst>
          </p:cNvPr>
          <p:cNvCxnSpPr>
            <a:cxnSpLocks/>
          </p:cNvCxnSpPr>
          <p:nvPr userDrawn="1"/>
        </p:nvCxnSpPr>
        <p:spPr>
          <a:xfrm>
            <a:off x="6648589" y="2465508"/>
            <a:ext cx="514605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Bildobjekt 12" descr="Lund University's logotype.">
            <a:extLst>
              <a:ext uri="{FF2B5EF4-FFF2-40B4-BE49-F238E27FC236}">
                <a16:creationId xmlns:a16="http://schemas.microsoft.com/office/drawing/2014/main" id="{3A8EFBAE-371E-E046-8879-6F2B8A74E5A3}"/>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5646273" y="1734019"/>
            <a:ext cx="744262" cy="993215"/>
          </a:xfrm>
          <a:prstGeom prst="rect">
            <a:avLst/>
          </a:prstGeom>
        </p:spPr>
      </p:pic>
    </p:spTree>
    <p:extLst>
      <p:ext uri="{BB962C8B-B14F-4D97-AF65-F5344CB8AC3E}">
        <p14:creationId xmlns:p14="http://schemas.microsoft.com/office/powerpoint/2010/main" val="42156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p:txBody>
          <a:bodyPr>
            <a:normAutofit/>
          </a:bodyPr>
          <a:lstStyle>
            <a:lvl1pPr>
              <a:defRPr sz="4800"/>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5" name="Bildobjekt 4">
            <a:extLst>
              <a:ext uri="{FF2B5EF4-FFF2-40B4-BE49-F238E27FC236}">
                <a16:creationId xmlns:a16="http://schemas.microsoft.com/office/drawing/2014/main" id="{14B0D899-AB4F-EC44-8583-90CB6DEB1C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40" cy="945809"/>
          </a:xfrm>
          <a:prstGeom prst="rect">
            <a:avLst/>
          </a:prstGeom>
        </p:spPr>
      </p:pic>
    </p:spTree>
    <p:extLst>
      <p:ext uri="{BB962C8B-B14F-4D97-AF65-F5344CB8AC3E}">
        <p14:creationId xmlns:p14="http://schemas.microsoft.com/office/powerpoint/2010/main" val="27636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 content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E34647-2FEA-054E-80E8-C0FCC8DEB358}"/>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p:txBody>
          <a:bodyPr>
            <a:normAutofit/>
          </a:bodyPr>
          <a:lstStyle>
            <a:lvl1pPr>
              <a:defRPr sz="4800">
                <a:solidFill>
                  <a:schemeClr val="bg1"/>
                </a:solidFill>
              </a:defRPr>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6" name="Bildobjekt 5">
            <a:extLst>
              <a:ext uri="{FF2B5EF4-FFF2-40B4-BE49-F238E27FC236}">
                <a16:creationId xmlns:a16="http://schemas.microsoft.com/office/drawing/2014/main" id="{366166D1-A94D-034B-A5C2-E51AD0A82A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39" cy="945809"/>
          </a:xfrm>
          <a:prstGeom prst="rect">
            <a:avLst/>
          </a:prstGeom>
        </p:spPr>
      </p:pic>
    </p:spTree>
    <p:extLst>
      <p:ext uri="{BB962C8B-B14F-4D97-AF65-F5344CB8AC3E}">
        <p14:creationId xmlns:p14="http://schemas.microsoft.com/office/powerpoint/2010/main" val="266512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 diagram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1620000" y="359999"/>
            <a:ext cx="8820000" cy="1199860"/>
          </a:xfrm>
        </p:spPr>
        <p:txBody>
          <a:bodyPr bIns="0" anchor="ctr" anchorCtr="0">
            <a:normAutofit/>
          </a:bodyPr>
          <a:lstStyle>
            <a:lvl1pPr>
              <a:defRPr sz="4800"/>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4" name="Bildobjekt 3">
            <a:extLst>
              <a:ext uri="{FF2B5EF4-FFF2-40B4-BE49-F238E27FC236}">
                <a16:creationId xmlns:a16="http://schemas.microsoft.com/office/drawing/2014/main" id="{933F4960-63AF-A84C-B009-410701F6CB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40" cy="945809"/>
          </a:xfrm>
          <a:prstGeom prst="rect">
            <a:avLst/>
          </a:prstGeom>
        </p:spPr>
      </p:pic>
    </p:spTree>
    <p:extLst>
      <p:ext uri="{BB962C8B-B14F-4D97-AF65-F5344CB8AC3E}">
        <p14:creationId xmlns:p14="http://schemas.microsoft.com/office/powerpoint/2010/main" val="5847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 diagram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81A3E1B-C332-BE46-9FEB-739A7F90AAC9}"/>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1620000" y="359999"/>
            <a:ext cx="8820000" cy="1199860"/>
          </a:xfrm>
        </p:spPr>
        <p:txBody>
          <a:bodyPr bIns="0" anchor="ctr" anchorCtr="0">
            <a:normAutofit/>
          </a:bodyPr>
          <a:lstStyle>
            <a:lvl1pPr>
              <a:defRPr sz="4800">
                <a:solidFill>
                  <a:schemeClr val="bg1"/>
                </a:solidFill>
              </a:defRPr>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5" name="Bildobjekt 4">
            <a:extLst>
              <a:ext uri="{FF2B5EF4-FFF2-40B4-BE49-F238E27FC236}">
                <a16:creationId xmlns:a16="http://schemas.microsoft.com/office/drawing/2014/main" id="{12C348BE-4CF4-A845-A104-4CE7946E58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39" cy="945809"/>
          </a:xfrm>
          <a:prstGeom prst="rect">
            <a:avLst/>
          </a:prstGeom>
        </p:spPr>
      </p:pic>
    </p:spTree>
    <p:extLst>
      <p:ext uri="{BB962C8B-B14F-4D97-AF65-F5344CB8AC3E}">
        <p14:creationId xmlns:p14="http://schemas.microsoft.com/office/powerpoint/2010/main" val="221512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 bulky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900000" y="188914"/>
            <a:ext cx="10440000" cy="1071086"/>
          </a:xfrm>
        </p:spPr>
        <p:txBody>
          <a:bodyPr bIns="0" anchor="ctr" anchorCtr="0">
            <a:normAutofit/>
          </a:bodyPr>
          <a:lstStyle>
            <a:lvl1pPr>
              <a:defRPr sz="4800"/>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900000" y="1259998"/>
            <a:ext cx="10440000" cy="5409090"/>
          </a:xfrm>
        </p:spPr>
        <p:txBody>
          <a:bodyPr/>
          <a:lstStyle>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4" name="Bildobjekt 3">
            <a:extLst>
              <a:ext uri="{FF2B5EF4-FFF2-40B4-BE49-F238E27FC236}">
                <a16:creationId xmlns:a16="http://schemas.microsoft.com/office/drawing/2014/main" id="{351F9240-81BB-8B49-9FD3-43F9228B36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40" cy="945809"/>
          </a:xfrm>
          <a:prstGeom prst="rect">
            <a:avLst/>
          </a:prstGeom>
        </p:spPr>
      </p:pic>
    </p:spTree>
    <p:extLst>
      <p:ext uri="{BB962C8B-B14F-4D97-AF65-F5344CB8AC3E}">
        <p14:creationId xmlns:p14="http://schemas.microsoft.com/office/powerpoint/2010/main" val="19164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 bulky content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E7D8CD1-C060-BC4F-99D0-93925AD78847}"/>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900000" y="188914"/>
            <a:ext cx="10440000" cy="1071086"/>
          </a:xfrm>
        </p:spPr>
        <p:txBody>
          <a:bodyPr bIns="0" anchor="ctr" anchorCtr="0">
            <a:normAutofit/>
          </a:bodyPr>
          <a:lstStyle>
            <a:lvl1pPr>
              <a:defRPr sz="4800">
                <a:solidFill>
                  <a:schemeClr val="bg1"/>
                </a:solidFill>
              </a:defRPr>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900000" y="1259998"/>
            <a:ext cx="10440000" cy="5409089"/>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5" name="Bildobjekt 4">
            <a:extLst>
              <a:ext uri="{FF2B5EF4-FFF2-40B4-BE49-F238E27FC236}">
                <a16:creationId xmlns:a16="http://schemas.microsoft.com/office/drawing/2014/main" id="{59BEFE16-2911-FD4B-9C79-914CA91C2DF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39" cy="945809"/>
          </a:xfrm>
          <a:prstGeom prst="rect">
            <a:avLst/>
          </a:prstGeom>
        </p:spPr>
      </p:pic>
    </p:spTree>
    <p:extLst>
      <p:ext uri="{BB962C8B-B14F-4D97-AF65-F5344CB8AC3E}">
        <p14:creationId xmlns:p14="http://schemas.microsoft.com/office/powerpoint/2010/main" val="129764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large text box">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hasCustomPrompt="1"/>
          </p:nvPr>
        </p:nvSpPr>
        <p:spPr>
          <a:xfrm>
            <a:off x="192088" y="188913"/>
            <a:ext cx="11807825" cy="6480175"/>
          </a:xfrm>
          <a:solidFill>
            <a:schemeClr val="bg2"/>
          </a:solidFill>
        </p:spPr>
        <p:txBody>
          <a:bodyPr/>
          <a:lstStyle/>
          <a:p>
            <a:r>
              <a:rPr lang="en-GB" noProof="0" dirty="0"/>
              <a:t>Drag an image here or click the icon to add background image</a:t>
            </a:r>
          </a:p>
        </p:txBody>
      </p:sp>
      <p:sp>
        <p:nvSpPr>
          <p:cNvPr id="2" name="Rubrik 1">
            <a:extLst>
              <a:ext uri="{FF2B5EF4-FFF2-40B4-BE49-F238E27FC236}">
                <a16:creationId xmlns:a16="http://schemas.microsoft.com/office/drawing/2014/main" id="{5D19B9C2-70AA-3747-8E78-329608E61B63}"/>
              </a:ext>
            </a:extLst>
          </p:cNvPr>
          <p:cNvSpPr>
            <a:spLocks noGrp="1"/>
          </p:cNvSpPr>
          <p:nvPr>
            <p:ph type="title" hasCustomPrompt="1"/>
          </p:nvPr>
        </p:nvSpPr>
        <p:spPr>
          <a:xfrm>
            <a:off x="6897600" y="4880235"/>
            <a:ext cx="5294400" cy="1205418"/>
          </a:xfrm>
          <a:solidFill>
            <a:schemeClr val="bg1"/>
          </a:solidFill>
        </p:spPr>
        <p:txBody>
          <a:bodyPr wrap="square" lIns="540000" tIns="360000" rIns="360000" bIns="468000">
            <a:spAutoFit/>
          </a:bodyPr>
          <a:lstStyle>
            <a:lvl1pPr>
              <a:lnSpc>
                <a:spcPct val="100000"/>
              </a:lnSpc>
              <a:defRPr sz="2400" baseline="0"/>
            </a:lvl1pPr>
          </a:lstStyle>
          <a:p>
            <a:r>
              <a:rPr lang="en-GB" noProof="0" dirty="0"/>
              <a:t>Add text</a:t>
            </a:r>
          </a:p>
        </p:txBody>
      </p:sp>
    </p:spTree>
    <p:extLst>
      <p:ext uri="{BB962C8B-B14F-4D97-AF65-F5344CB8AC3E}">
        <p14:creationId xmlns:p14="http://schemas.microsoft.com/office/powerpoint/2010/main" val="402651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small text box">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hasCustomPrompt="1"/>
          </p:nvPr>
        </p:nvSpPr>
        <p:spPr>
          <a:xfrm>
            <a:off x="192088" y="188913"/>
            <a:ext cx="11807825" cy="6480175"/>
          </a:xfrm>
          <a:solidFill>
            <a:schemeClr val="bg2"/>
          </a:solidFill>
        </p:spPr>
        <p:txBody>
          <a:bodyPr/>
          <a:lstStyle/>
          <a:p>
            <a:r>
              <a:rPr lang="en-GB" noProof="0" dirty="0"/>
              <a:t>Drag an image here or click the icon to add background image</a:t>
            </a:r>
          </a:p>
          <a:p>
            <a:endParaRPr lang="en-GB" noProof="0" dirty="0" err="1"/>
          </a:p>
        </p:txBody>
      </p:sp>
      <p:sp>
        <p:nvSpPr>
          <p:cNvPr id="5" name="Rubrik 1">
            <a:extLst>
              <a:ext uri="{FF2B5EF4-FFF2-40B4-BE49-F238E27FC236}">
                <a16:creationId xmlns:a16="http://schemas.microsoft.com/office/drawing/2014/main" id="{BC89AA35-97B1-624B-B69D-58914AF5B3AE}"/>
              </a:ext>
            </a:extLst>
          </p:cNvPr>
          <p:cNvSpPr>
            <a:spLocks noGrp="1"/>
          </p:cNvSpPr>
          <p:nvPr>
            <p:ph type="title" hasCustomPrompt="1"/>
          </p:nvPr>
        </p:nvSpPr>
        <p:spPr>
          <a:xfrm>
            <a:off x="8075612" y="4880235"/>
            <a:ext cx="4116387" cy="1205418"/>
          </a:xfrm>
          <a:solidFill>
            <a:schemeClr val="bg1"/>
          </a:solidFill>
        </p:spPr>
        <p:txBody>
          <a:bodyPr wrap="square" lIns="540000" tIns="360000" rIns="360000" bIns="468000">
            <a:spAutoFit/>
          </a:bodyPr>
          <a:lstStyle>
            <a:lvl1pPr>
              <a:lnSpc>
                <a:spcPct val="100000"/>
              </a:lnSpc>
              <a:defRPr sz="2400" baseline="0"/>
            </a:lvl1pPr>
          </a:lstStyle>
          <a:p>
            <a:r>
              <a:rPr lang="en-GB" noProof="0" dirty="0"/>
              <a:t>Add text</a:t>
            </a:r>
          </a:p>
        </p:txBody>
      </p:sp>
    </p:spTree>
    <p:extLst>
      <p:ext uri="{BB962C8B-B14F-4D97-AF65-F5344CB8AC3E}">
        <p14:creationId xmlns:p14="http://schemas.microsoft.com/office/powerpoint/2010/main" val="325206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hasCustomPrompt="1"/>
          </p:nvPr>
        </p:nvSpPr>
        <p:spPr>
          <a:xfrm>
            <a:off x="550800" y="2786400"/>
            <a:ext cx="11088000" cy="615553"/>
          </a:xfrm>
        </p:spPr>
        <p:txBody>
          <a:bodyPr bIns="0" anchor="ctr" anchorCtr="0">
            <a:spAutoFit/>
          </a:bodyPr>
          <a:lstStyle>
            <a:lvl1pPr algn="ctr">
              <a:lnSpc>
                <a:spcPct val="100000"/>
              </a:lnSpc>
              <a:defRPr sz="4000"/>
            </a:lvl1pPr>
          </a:lstStyle>
          <a:p>
            <a:r>
              <a:rPr lang="en-GB" noProof="0" dirty="0"/>
              <a:t>Add text</a:t>
            </a:r>
          </a:p>
        </p:txBody>
      </p:sp>
      <p:pic>
        <p:nvPicPr>
          <p:cNvPr id="3" name="Bildobjekt 2">
            <a:extLst>
              <a:ext uri="{FF2B5EF4-FFF2-40B4-BE49-F238E27FC236}">
                <a16:creationId xmlns:a16="http://schemas.microsoft.com/office/drawing/2014/main" id="{2E25D466-6AB5-9440-85AE-FC77B66D046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40" cy="945809"/>
          </a:xfrm>
          <a:prstGeom prst="rect">
            <a:avLst/>
          </a:prstGeom>
        </p:spPr>
      </p:pic>
    </p:spTree>
    <p:extLst>
      <p:ext uri="{BB962C8B-B14F-4D97-AF65-F5344CB8AC3E}">
        <p14:creationId xmlns:p14="http://schemas.microsoft.com/office/powerpoint/2010/main" val="170954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da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29DD6FC-67D4-1147-8BFB-BFE7374E65BA}"/>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06EFEA4A-5ABD-6A4D-88CB-42E58CB14292}"/>
              </a:ext>
            </a:extLst>
          </p:cNvPr>
          <p:cNvSpPr>
            <a:spLocks noGrp="1"/>
          </p:cNvSpPr>
          <p:nvPr>
            <p:ph type="title" hasCustomPrompt="1"/>
          </p:nvPr>
        </p:nvSpPr>
        <p:spPr>
          <a:xfrm>
            <a:off x="550800" y="2785298"/>
            <a:ext cx="11088000" cy="615553"/>
          </a:xfrm>
        </p:spPr>
        <p:txBody>
          <a:bodyPr bIns="0" anchor="ctr" anchorCtr="0">
            <a:spAutoFit/>
          </a:bodyPr>
          <a:lstStyle>
            <a:lvl1pPr algn="ctr">
              <a:lnSpc>
                <a:spcPct val="100000"/>
              </a:lnSpc>
              <a:defRPr sz="4000">
                <a:solidFill>
                  <a:schemeClr val="bg1"/>
                </a:solidFill>
              </a:defRPr>
            </a:lvl1pPr>
          </a:lstStyle>
          <a:p>
            <a:r>
              <a:rPr lang="en-GB" noProof="0" dirty="0"/>
              <a:t>Add text</a:t>
            </a:r>
          </a:p>
        </p:txBody>
      </p:sp>
      <p:pic>
        <p:nvPicPr>
          <p:cNvPr id="4" name="Bildobjekt 3">
            <a:extLst>
              <a:ext uri="{FF2B5EF4-FFF2-40B4-BE49-F238E27FC236}">
                <a16:creationId xmlns:a16="http://schemas.microsoft.com/office/drawing/2014/main" id="{B624D84F-F750-A94E-A87E-FC5BDF931D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39" cy="945809"/>
          </a:xfrm>
          <a:prstGeom prst="rect">
            <a:avLst/>
          </a:prstGeom>
        </p:spPr>
      </p:pic>
    </p:spTree>
    <p:extLst>
      <p:ext uri="{BB962C8B-B14F-4D97-AF65-F5344CB8AC3E}">
        <p14:creationId xmlns:p14="http://schemas.microsoft.com/office/powerpoint/2010/main" val="215504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23C4530-F25E-9120-3F99-B599F4DE20D3}"/>
              </a:ext>
            </a:extLst>
          </p:cNvPr>
          <p:cNvSpPr/>
          <p:nvPr userDrawn="1"/>
        </p:nvSpPr>
        <p:spPr>
          <a:xfrm>
            <a:off x="182165" y="187656"/>
            <a:ext cx="11807825" cy="6481431"/>
          </a:xfrm>
          <a:prstGeom prst="rect">
            <a:avLst/>
          </a:prstGeom>
          <a:solidFill>
            <a:srgbClr val="B9D3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A3C37CF-2E7F-204C-BAF4-14554C428262}"/>
              </a:ext>
            </a:extLst>
          </p:cNvPr>
          <p:cNvSpPr>
            <a:spLocks noGrp="1"/>
          </p:cNvSpPr>
          <p:nvPr>
            <p:ph type="title" hasCustomPrompt="1"/>
          </p:nvPr>
        </p:nvSpPr>
        <p:spPr>
          <a:xfrm>
            <a:off x="6949899" y="1808391"/>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pic>
        <p:nvPicPr>
          <p:cNvPr id="9" name="Bildobjekt 8" descr="En bild som visar himmel, moln&#10;&#10;Automatiskt genererad beskrivning">
            <a:extLst>
              <a:ext uri="{FF2B5EF4-FFF2-40B4-BE49-F238E27FC236}">
                <a16:creationId xmlns:a16="http://schemas.microsoft.com/office/drawing/2014/main" id="{374ABD04-37E3-54EC-5B9F-E999455CCC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2386" y="0"/>
            <a:ext cx="8044290" cy="6858000"/>
          </a:xfrm>
          <a:prstGeom prst="rect">
            <a:avLst/>
          </a:prstGeom>
        </p:spPr>
      </p:pic>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6901876" y="2531421"/>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0" name="Bildobjekt 9" descr="En bild som visar svart och vit, vatten, natur, snö&#10;&#10;Automatiskt genererad beskrivning">
            <a:extLst>
              <a:ext uri="{FF2B5EF4-FFF2-40B4-BE49-F238E27FC236}">
                <a16:creationId xmlns:a16="http://schemas.microsoft.com/office/drawing/2014/main" id="{E942D817-F0C0-144A-3DC2-18B4F65420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0296" y="3828570"/>
            <a:ext cx="11785149" cy="28479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644762"/>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descr="En bild som visar Människoansikte, person, klädsel, porträtt&#10;&#10;Automatiskt genererad beskrivning">
            <a:extLst>
              <a:ext uri="{FF2B5EF4-FFF2-40B4-BE49-F238E27FC236}">
                <a16:creationId xmlns:a16="http://schemas.microsoft.com/office/drawing/2014/main" id="{6535C8A4-3A33-CD73-F939-3C35AD34C7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22457" y="365571"/>
            <a:ext cx="2303998" cy="1296000"/>
          </a:xfrm>
          <a:prstGeom prst="rect">
            <a:avLst/>
          </a:prstGeom>
        </p:spPr>
      </p:pic>
      <p:pic>
        <p:nvPicPr>
          <p:cNvPr id="16" name="Bildobjekt 15" descr="En bild som visar ryggradslös, Blötdjur, Sniglar, snigel&#10;&#10;Automatiskt genererad beskrivning">
            <a:extLst>
              <a:ext uri="{FF2B5EF4-FFF2-40B4-BE49-F238E27FC236}">
                <a16:creationId xmlns:a16="http://schemas.microsoft.com/office/drawing/2014/main" id="{B4AB0D1D-AE65-C413-5054-2EE4218E61B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90139" y="941367"/>
            <a:ext cx="1813966" cy="911448"/>
          </a:xfrm>
          <a:prstGeom prst="rect">
            <a:avLst/>
          </a:prstGeom>
        </p:spPr>
      </p:pic>
      <p:pic>
        <p:nvPicPr>
          <p:cNvPr id="26" name="Bildobjekt 25" descr="En bild som visar svart och vit, handskrift, vit, monokrom&#10;&#10;Automatiskt genererad beskrivning">
            <a:extLst>
              <a:ext uri="{FF2B5EF4-FFF2-40B4-BE49-F238E27FC236}">
                <a16:creationId xmlns:a16="http://schemas.microsoft.com/office/drawing/2014/main" id="{094C25FB-4D69-8350-433F-FCDC5BD9E23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791052" y="645981"/>
            <a:ext cx="861132" cy="793308"/>
          </a:xfrm>
          <a:prstGeom prst="rect">
            <a:avLst/>
          </a:prstGeom>
        </p:spPr>
      </p:pic>
      <p:pic>
        <p:nvPicPr>
          <p:cNvPr id="20" name="Bildobjekt 19" descr="En bild som visar rymdfarkost&#10;&#10;Automatiskt genererad beskrivning">
            <a:extLst>
              <a:ext uri="{FF2B5EF4-FFF2-40B4-BE49-F238E27FC236}">
                <a16:creationId xmlns:a16="http://schemas.microsoft.com/office/drawing/2014/main" id="{8A9CFC96-0D65-21E1-53B8-C13F27816C4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127213">
            <a:off x="475870" y="386485"/>
            <a:ext cx="2917802" cy="1367126"/>
          </a:xfrm>
          <a:prstGeom prst="rect">
            <a:avLst/>
          </a:prstGeom>
        </p:spPr>
      </p:pic>
      <p:pic>
        <p:nvPicPr>
          <p:cNvPr id="17" name="Bildobjekt 16" descr="En bild som visar svampar, svamp, svart och vit, Matsvamp&#10;&#10;Automatiskt genererad beskrivning">
            <a:extLst>
              <a:ext uri="{FF2B5EF4-FFF2-40B4-BE49-F238E27FC236}">
                <a16:creationId xmlns:a16="http://schemas.microsoft.com/office/drawing/2014/main" id="{F0E6E8CF-7F2E-0E22-25D0-8E3FFD34482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239857" y="401571"/>
            <a:ext cx="1083268" cy="1260000"/>
          </a:xfrm>
          <a:prstGeom prst="rect">
            <a:avLst/>
          </a:prstGeom>
        </p:spPr>
      </p:pic>
      <p:pic>
        <p:nvPicPr>
          <p:cNvPr id="23" name="Bildobjekt 22">
            <a:extLst>
              <a:ext uri="{FF2B5EF4-FFF2-40B4-BE49-F238E27FC236}">
                <a16:creationId xmlns:a16="http://schemas.microsoft.com/office/drawing/2014/main" id="{E67EF931-F7AE-D74F-A8D9-A4EA6F28174E}"/>
              </a:ext>
              <a:ext uri="{C183D7F6-B498-43B3-948B-1728B52AA6E4}">
                <adec:decorative xmlns:adec="http://schemas.microsoft.com/office/drawing/2017/decorative" val="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201437" y="4072033"/>
            <a:ext cx="2817525" cy="2630245"/>
          </a:xfrm>
          <a:prstGeom prst="rect">
            <a:avLst/>
          </a:prstGeom>
        </p:spPr>
      </p:pic>
      <p:pic>
        <p:nvPicPr>
          <p:cNvPr id="35" name="Bildobjekt 34" descr="En bild som visar skärmbild, text, Teckensnitt, svart&#10;&#10;Automatiskt genererad beskrivning">
            <a:extLst>
              <a:ext uri="{FF2B5EF4-FFF2-40B4-BE49-F238E27FC236}">
                <a16:creationId xmlns:a16="http://schemas.microsoft.com/office/drawing/2014/main" id="{64024114-1B5C-887A-C91A-24CF56C9F2F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5584" y="1644762"/>
            <a:ext cx="5268302" cy="3459642"/>
          </a:xfrm>
          <a:prstGeom prst="rect">
            <a:avLst/>
          </a:prstGeom>
        </p:spPr>
      </p:pic>
      <p:pic>
        <p:nvPicPr>
          <p:cNvPr id="37" name="Bildobjekt 36" descr="En bild som visar däggdjur, katt, tamkatt, Små till medelstora kattdjur&#10;&#10;Automatiskt genererad beskrivning">
            <a:extLst>
              <a:ext uri="{FF2B5EF4-FFF2-40B4-BE49-F238E27FC236}">
                <a16:creationId xmlns:a16="http://schemas.microsoft.com/office/drawing/2014/main" id="{2005415D-D188-51AC-C032-7CAE5E94F4B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2132" y="5231077"/>
            <a:ext cx="3160586" cy="1466836"/>
          </a:xfrm>
          <a:prstGeom prst="rect">
            <a:avLst/>
          </a:prstGeom>
        </p:spPr>
      </p:pic>
      <p:pic>
        <p:nvPicPr>
          <p:cNvPr id="39" name="Bildobjekt 38" descr="En bild som visar leddjur, skadedjur, ryggradslös, insekt&#10;&#10;Automatiskt genererad beskrivning">
            <a:extLst>
              <a:ext uri="{FF2B5EF4-FFF2-40B4-BE49-F238E27FC236}">
                <a16:creationId xmlns:a16="http://schemas.microsoft.com/office/drawing/2014/main" id="{111AE97F-6238-175B-BE03-EE6F39624E2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3753843">
            <a:off x="8952712" y="2757814"/>
            <a:ext cx="1248938" cy="2160000"/>
          </a:xfrm>
          <a:prstGeom prst="rect">
            <a:avLst/>
          </a:prstGeom>
        </p:spPr>
      </p:pic>
      <p:pic>
        <p:nvPicPr>
          <p:cNvPr id="41" name="Bildobjekt 40" descr="En bild som visar växt, blomma, kaktus, blomblad&#10;&#10;Automatiskt genererad beskrivning">
            <a:extLst>
              <a:ext uri="{FF2B5EF4-FFF2-40B4-BE49-F238E27FC236}">
                <a16:creationId xmlns:a16="http://schemas.microsoft.com/office/drawing/2014/main" id="{5691D72A-429E-0701-4C4B-184F037E41C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flipH="1">
            <a:off x="7119115" y="2947222"/>
            <a:ext cx="1908394" cy="1800000"/>
          </a:xfrm>
          <a:prstGeom prst="rect">
            <a:avLst/>
          </a:prstGeom>
        </p:spPr>
      </p:pic>
      <p:pic>
        <p:nvPicPr>
          <p:cNvPr id="24" name="Bildobjekt 23" descr="En bild som visar väderkvarn, generator, enhet, Vindkraftverk&#10;&#10;Automatiskt genererad beskrivning">
            <a:extLst>
              <a:ext uri="{FF2B5EF4-FFF2-40B4-BE49-F238E27FC236}">
                <a16:creationId xmlns:a16="http://schemas.microsoft.com/office/drawing/2014/main" id="{F123FAED-85BD-8214-860F-4DAF41A1A63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flipH="1">
            <a:off x="643815" y="3336538"/>
            <a:ext cx="1926062" cy="2888856"/>
          </a:xfrm>
          <a:prstGeom prst="rect">
            <a:avLst/>
          </a:prstGeom>
        </p:spPr>
      </p:pic>
      <p:pic>
        <p:nvPicPr>
          <p:cNvPr id="18" name="Bildobjekt 17" descr="En bild som visar svärd&#10;&#10;Automatiskt genererad beskrivning">
            <a:extLst>
              <a:ext uri="{FF2B5EF4-FFF2-40B4-BE49-F238E27FC236}">
                <a16:creationId xmlns:a16="http://schemas.microsoft.com/office/drawing/2014/main" id="{96EF9C2A-83C1-5D55-B090-AE96519DCF1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098" y="1491495"/>
            <a:ext cx="5533646" cy="1075424"/>
          </a:xfrm>
          <a:prstGeom prst="rect">
            <a:avLst/>
          </a:prstGeom>
        </p:spPr>
      </p:pic>
      <p:pic>
        <p:nvPicPr>
          <p:cNvPr id="5" name="Bildobjekt 4" descr="Lund University's logotype.">
            <a:extLst>
              <a:ext uri="{FF2B5EF4-FFF2-40B4-BE49-F238E27FC236}">
                <a16:creationId xmlns:a16="http://schemas.microsoft.com/office/drawing/2014/main" id="{C46AFA58-82C4-C564-D3F2-AD8AE1EA8D85}"/>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5698849" y="1792748"/>
            <a:ext cx="744262" cy="993215"/>
          </a:xfrm>
          <a:prstGeom prst="rect">
            <a:avLst/>
          </a:prstGeom>
        </p:spPr>
      </p:pic>
    </p:spTree>
    <p:extLst>
      <p:ext uri="{BB962C8B-B14F-4D97-AF65-F5344CB8AC3E}">
        <p14:creationId xmlns:p14="http://schemas.microsoft.com/office/powerpoint/2010/main" val="674098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hasCustomPrompt="1"/>
          </p:nvPr>
        </p:nvSpPr>
        <p:spPr>
          <a:xfrm>
            <a:off x="192088" y="188913"/>
            <a:ext cx="3924300" cy="3240087"/>
          </a:xfrm>
        </p:spPr>
        <p:txBody>
          <a:bodyPr/>
          <a:lstStyle/>
          <a:p>
            <a:r>
              <a:rPr lang="en-GB" noProof="0" dirty="0"/>
              <a:t>Add image</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hasCustomPrompt="1"/>
          </p:nvPr>
        </p:nvSpPr>
        <p:spPr>
          <a:xfrm>
            <a:off x="4116388" y="188913"/>
            <a:ext cx="3959224" cy="3240087"/>
          </a:xfrm>
        </p:spPr>
        <p:txBody>
          <a:bodyPr/>
          <a:lstStyle/>
          <a:p>
            <a:r>
              <a:rPr lang="en-GB" noProof="0" dirty="0"/>
              <a:t>Add image</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hasCustomPrompt="1"/>
          </p:nvPr>
        </p:nvSpPr>
        <p:spPr>
          <a:xfrm>
            <a:off x="8075612" y="188913"/>
            <a:ext cx="3924302" cy="3240087"/>
          </a:xfrm>
        </p:spPr>
        <p:txBody>
          <a:bodyPr/>
          <a:lstStyle/>
          <a:p>
            <a:r>
              <a:rPr lang="en-GB" noProof="0" dirty="0"/>
              <a:t>Add image</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hasCustomPrompt="1"/>
          </p:nvPr>
        </p:nvSpPr>
        <p:spPr>
          <a:xfrm>
            <a:off x="192088" y="3428998"/>
            <a:ext cx="3924300" cy="3240087"/>
          </a:xfrm>
        </p:spPr>
        <p:txBody>
          <a:bodyPr/>
          <a:lstStyle/>
          <a:p>
            <a:r>
              <a:rPr lang="en-GB" noProof="0" dirty="0"/>
              <a:t>Add image</a:t>
            </a:r>
          </a:p>
        </p:txBody>
      </p:sp>
      <p:sp>
        <p:nvSpPr>
          <p:cNvPr id="16" name="Platshållare för bild 3">
            <a:extLst>
              <a:ext uri="{FF2B5EF4-FFF2-40B4-BE49-F238E27FC236}">
                <a16:creationId xmlns:a16="http://schemas.microsoft.com/office/drawing/2014/main" id="{04D25F2B-1A76-3943-8341-1E952FF295D3}"/>
              </a:ext>
            </a:extLst>
          </p:cNvPr>
          <p:cNvSpPr>
            <a:spLocks noGrp="1"/>
          </p:cNvSpPr>
          <p:nvPr>
            <p:ph type="pic" sz="quarter" idx="17" hasCustomPrompt="1"/>
          </p:nvPr>
        </p:nvSpPr>
        <p:spPr>
          <a:xfrm>
            <a:off x="4116388" y="3428997"/>
            <a:ext cx="3959224" cy="3240087"/>
          </a:xfrm>
        </p:spPr>
        <p:txBody>
          <a:bodyPr/>
          <a:lstStyle/>
          <a:p>
            <a:r>
              <a:rPr lang="en-GB" noProof="0" dirty="0"/>
              <a:t>Add image</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hasCustomPrompt="1"/>
          </p:nvPr>
        </p:nvSpPr>
        <p:spPr>
          <a:xfrm>
            <a:off x="8075612" y="3428999"/>
            <a:ext cx="3924302" cy="3240087"/>
          </a:xfrm>
        </p:spPr>
        <p:txBody>
          <a:bodyPr/>
          <a:lstStyle/>
          <a:p>
            <a:r>
              <a:rPr lang="en-GB" noProof="0" dirty="0"/>
              <a:t>Add image</a:t>
            </a:r>
          </a:p>
        </p:txBody>
      </p:sp>
      <p:sp>
        <p:nvSpPr>
          <p:cNvPr id="8" name="Rubrik 1">
            <a:extLst>
              <a:ext uri="{FF2B5EF4-FFF2-40B4-BE49-F238E27FC236}">
                <a16:creationId xmlns:a16="http://schemas.microsoft.com/office/drawing/2014/main" id="{D971C67A-26E8-0C4A-982B-7B5FF0696180}"/>
              </a:ext>
            </a:extLst>
          </p:cNvPr>
          <p:cNvSpPr>
            <a:spLocks noGrp="1"/>
          </p:cNvSpPr>
          <p:nvPr>
            <p:ph type="title" hasCustomPrompt="1"/>
          </p:nvPr>
        </p:nvSpPr>
        <p:spPr>
          <a:xfrm>
            <a:off x="192088" y="-406473"/>
            <a:ext cx="9266160"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spTree>
    <p:extLst>
      <p:ext uri="{BB962C8B-B14F-4D97-AF65-F5344CB8AC3E}">
        <p14:creationId xmlns:p14="http://schemas.microsoft.com/office/powerpoint/2010/main" val="62101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 tex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ubrik 2">
            <a:extLst>
              <a:ext uri="{FF2B5EF4-FFF2-40B4-BE49-F238E27FC236}">
                <a16:creationId xmlns:a16="http://schemas.microsoft.com/office/drawing/2014/main" id="{DDB3530F-65D5-CD43-82D8-FBC17205FD15}"/>
              </a:ext>
            </a:extLst>
          </p:cNvPr>
          <p:cNvSpPr>
            <a:spLocks noGrp="1"/>
          </p:cNvSpPr>
          <p:nvPr>
            <p:ph type="title" hasCustomPrompt="1"/>
          </p:nvPr>
        </p:nvSpPr>
        <p:spPr>
          <a:xfrm>
            <a:off x="4116390" y="4216387"/>
            <a:ext cx="3959223" cy="1292662"/>
          </a:xfrm>
          <a:noFill/>
        </p:spPr>
        <p:txBody>
          <a:bodyPr wrap="square" lIns="468000" rIns="432000" bIns="0" anchor="ctr" anchorCtr="0">
            <a:spAutoFit/>
          </a:bodyPr>
          <a:lstStyle>
            <a:lvl1pPr>
              <a:lnSpc>
                <a:spcPct val="100000"/>
              </a:lnSpc>
              <a:defRPr sz="2800" baseline="0">
                <a:solidFill>
                  <a:schemeClr val="tx2"/>
                </a:solidFill>
              </a:defRPr>
            </a:lvl1pPr>
          </a:lstStyle>
          <a:p>
            <a:r>
              <a:rPr lang="en-GB" noProof="0" dirty="0"/>
              <a:t>Use this template when you need text in a collage</a:t>
            </a:r>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hasCustomPrompt="1"/>
          </p:nvPr>
        </p:nvSpPr>
        <p:spPr>
          <a:xfrm>
            <a:off x="192088" y="188913"/>
            <a:ext cx="3924300" cy="3240087"/>
          </a:xfrm>
        </p:spPr>
        <p:txBody>
          <a:bodyPr/>
          <a:lstStyle/>
          <a:p>
            <a:r>
              <a:rPr lang="en-GB" noProof="0" dirty="0"/>
              <a:t>Add image</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hasCustomPrompt="1"/>
          </p:nvPr>
        </p:nvSpPr>
        <p:spPr>
          <a:xfrm>
            <a:off x="4116388" y="188913"/>
            <a:ext cx="3959224" cy="3240087"/>
          </a:xfrm>
        </p:spPr>
        <p:txBody>
          <a:bodyPr/>
          <a:lstStyle/>
          <a:p>
            <a:r>
              <a:rPr lang="en-GB" noProof="0" dirty="0"/>
              <a:t>Add image</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hasCustomPrompt="1"/>
          </p:nvPr>
        </p:nvSpPr>
        <p:spPr>
          <a:xfrm>
            <a:off x="8075612" y="188913"/>
            <a:ext cx="3924302" cy="3240087"/>
          </a:xfrm>
        </p:spPr>
        <p:txBody>
          <a:bodyPr/>
          <a:lstStyle/>
          <a:p>
            <a:r>
              <a:rPr lang="en-GB" noProof="0" dirty="0"/>
              <a:t>Add image</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hasCustomPrompt="1"/>
          </p:nvPr>
        </p:nvSpPr>
        <p:spPr>
          <a:xfrm>
            <a:off x="192088" y="3428998"/>
            <a:ext cx="3924300" cy="3240087"/>
          </a:xfrm>
        </p:spPr>
        <p:txBody>
          <a:bodyPr/>
          <a:lstStyle/>
          <a:p>
            <a:r>
              <a:rPr lang="en-GB" noProof="0" dirty="0"/>
              <a:t>Add image</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hasCustomPrompt="1"/>
          </p:nvPr>
        </p:nvSpPr>
        <p:spPr>
          <a:xfrm>
            <a:off x="8075612" y="3428999"/>
            <a:ext cx="3924302" cy="3240087"/>
          </a:xfrm>
        </p:spPr>
        <p:txBody>
          <a:bodyPr/>
          <a:lstStyle/>
          <a:p>
            <a:r>
              <a:rPr lang="en-GB" noProof="0" dirty="0"/>
              <a:t>Add image</a:t>
            </a:r>
          </a:p>
        </p:txBody>
      </p:sp>
    </p:spTree>
    <p:extLst>
      <p:ext uri="{BB962C8B-B14F-4D97-AF65-F5344CB8AC3E}">
        <p14:creationId xmlns:p14="http://schemas.microsoft.com/office/powerpoint/2010/main" val="257808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 text da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ubrik 2">
            <a:extLst>
              <a:ext uri="{FF2B5EF4-FFF2-40B4-BE49-F238E27FC236}">
                <a16:creationId xmlns:a16="http://schemas.microsoft.com/office/drawing/2014/main" id="{3E1C5BC2-1B5A-DA4F-A220-7E22547FE67A}"/>
              </a:ext>
            </a:extLst>
          </p:cNvPr>
          <p:cNvSpPr>
            <a:spLocks noGrp="1"/>
          </p:cNvSpPr>
          <p:nvPr>
            <p:ph type="title" hasCustomPrompt="1"/>
          </p:nvPr>
        </p:nvSpPr>
        <p:spPr>
          <a:xfrm>
            <a:off x="4116390" y="4216387"/>
            <a:ext cx="3959223" cy="1292662"/>
          </a:xfrm>
          <a:noFill/>
        </p:spPr>
        <p:txBody>
          <a:bodyPr wrap="square" lIns="468000" rIns="432000" bIns="0" anchor="ctr" anchorCtr="0">
            <a:spAutoFit/>
          </a:bodyPr>
          <a:lstStyle>
            <a:lvl1pPr>
              <a:lnSpc>
                <a:spcPct val="100000"/>
              </a:lnSpc>
              <a:defRPr sz="2800">
                <a:solidFill>
                  <a:schemeClr val="bg1"/>
                </a:solidFill>
              </a:defRPr>
            </a:lvl1pPr>
          </a:lstStyle>
          <a:p>
            <a:r>
              <a:rPr lang="en-GB" noProof="0" dirty="0"/>
              <a:t>Use this template when you need text in a collage</a:t>
            </a:r>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hasCustomPrompt="1"/>
          </p:nvPr>
        </p:nvSpPr>
        <p:spPr>
          <a:xfrm>
            <a:off x="192088" y="188913"/>
            <a:ext cx="3924300" cy="3240087"/>
          </a:xfrm>
        </p:spPr>
        <p:txBody>
          <a:bodyPr/>
          <a:lstStyle/>
          <a:p>
            <a:r>
              <a:rPr lang="en-GB" noProof="0" dirty="0"/>
              <a:t>Add image</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hasCustomPrompt="1"/>
          </p:nvPr>
        </p:nvSpPr>
        <p:spPr>
          <a:xfrm>
            <a:off x="4116388" y="188913"/>
            <a:ext cx="3959224" cy="3240087"/>
          </a:xfrm>
        </p:spPr>
        <p:txBody>
          <a:bodyPr/>
          <a:lstStyle/>
          <a:p>
            <a:r>
              <a:rPr lang="en-GB" noProof="0" dirty="0"/>
              <a:t>Add image</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hasCustomPrompt="1"/>
          </p:nvPr>
        </p:nvSpPr>
        <p:spPr>
          <a:xfrm>
            <a:off x="8075612" y="188913"/>
            <a:ext cx="3924302" cy="3240087"/>
          </a:xfrm>
        </p:spPr>
        <p:txBody>
          <a:bodyPr/>
          <a:lstStyle/>
          <a:p>
            <a:r>
              <a:rPr lang="en-GB" noProof="0" dirty="0"/>
              <a:t>Add image</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hasCustomPrompt="1"/>
          </p:nvPr>
        </p:nvSpPr>
        <p:spPr>
          <a:xfrm>
            <a:off x="192088" y="3428998"/>
            <a:ext cx="3924300" cy="3240087"/>
          </a:xfrm>
        </p:spPr>
        <p:txBody>
          <a:bodyPr/>
          <a:lstStyle/>
          <a:p>
            <a:r>
              <a:rPr lang="en-GB" noProof="0" dirty="0"/>
              <a:t>Add image</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hasCustomPrompt="1"/>
          </p:nvPr>
        </p:nvSpPr>
        <p:spPr>
          <a:xfrm>
            <a:off x="8075612" y="3428999"/>
            <a:ext cx="3924302" cy="3240087"/>
          </a:xfrm>
        </p:spPr>
        <p:txBody>
          <a:bodyPr/>
          <a:lstStyle/>
          <a:p>
            <a:r>
              <a:rPr lang="en-GB" noProof="0" dirty="0"/>
              <a:t>Add image</a:t>
            </a:r>
          </a:p>
        </p:txBody>
      </p:sp>
    </p:spTree>
    <p:extLst>
      <p:ext uri="{BB962C8B-B14F-4D97-AF65-F5344CB8AC3E}">
        <p14:creationId xmlns:p14="http://schemas.microsoft.com/office/powerpoint/2010/main" val="1319432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B9E94-CD43-A846-848D-1D1C817F52CD}"/>
              </a:ext>
            </a:extLst>
          </p:cNvPr>
          <p:cNvSpPr>
            <a:spLocks noGrp="1"/>
          </p:cNvSpPr>
          <p:nvPr>
            <p:ph type="title" hasCustomPrompt="1"/>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pic>
        <p:nvPicPr>
          <p:cNvPr id="3" name="Bildobjekt 2">
            <a:extLst>
              <a:ext uri="{FF2B5EF4-FFF2-40B4-BE49-F238E27FC236}">
                <a16:creationId xmlns:a16="http://schemas.microsoft.com/office/drawing/2014/main" id="{C9EDCECD-A53F-2645-97B7-45A73EC0A9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89749" y="5561052"/>
            <a:ext cx="708740" cy="945809"/>
          </a:xfrm>
          <a:prstGeom prst="rect">
            <a:avLst/>
          </a:prstGeom>
        </p:spPr>
      </p:pic>
    </p:spTree>
    <p:extLst>
      <p:ext uri="{BB962C8B-B14F-4D97-AF65-F5344CB8AC3E}">
        <p14:creationId xmlns:p14="http://schemas.microsoft.com/office/powerpoint/2010/main" val="344691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86400"/>
            <a:ext cx="11088000" cy="615553"/>
          </a:xfrm>
        </p:spPr>
        <p:txBody>
          <a:bodyPr bIns="0" anchor="ctr" anchorCtr="0">
            <a:spAutoFit/>
          </a:bodyPr>
          <a:lstStyle>
            <a:lvl1pPr algn="ctr">
              <a:lnSpc>
                <a:spcPct val="100000"/>
              </a:lnSpc>
              <a:defRPr sz="4000"/>
            </a:lvl1pPr>
          </a:lstStyle>
          <a:p>
            <a:endParaRPr lang="sv-SE" dirty="0"/>
          </a:p>
        </p:txBody>
      </p:sp>
      <p:pic>
        <p:nvPicPr>
          <p:cNvPr id="3" name="Bildobjekt 2">
            <a:extLst>
              <a:ext uri="{FF2B5EF4-FFF2-40B4-BE49-F238E27FC236}">
                <a16:creationId xmlns:a16="http://schemas.microsoft.com/office/drawing/2014/main" id="{B392BF5D-380B-9244-837F-4969BAD00B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2915985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A3C30B-5A7C-8C9D-CFD3-18DFC7263ED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E7E8DD1-0A76-D804-6A4B-AAC7097F3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7376A2C-0C38-E831-767B-888D2F82BC6F}"/>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5" name="Platshållare för sidfot 4">
            <a:extLst>
              <a:ext uri="{FF2B5EF4-FFF2-40B4-BE49-F238E27FC236}">
                <a16:creationId xmlns:a16="http://schemas.microsoft.com/office/drawing/2014/main" id="{ADD819D7-E5CD-473F-707A-F63C9D724D7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F19B575-2126-5CDA-34B0-82F9E661267A}"/>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870177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071B8-E06D-C771-3341-976010182B8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E83560C-9389-B8C5-117F-D4DF080032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FA9B2A-D0E2-F5FD-BF41-7AD09B668DC6}"/>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5" name="Platshållare för sidfot 4">
            <a:extLst>
              <a:ext uri="{FF2B5EF4-FFF2-40B4-BE49-F238E27FC236}">
                <a16:creationId xmlns:a16="http://schemas.microsoft.com/office/drawing/2014/main" id="{40255F48-166F-499D-CAEC-B60D2269F3F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54D0404-3C49-4424-4316-3079D11E961F}"/>
              </a:ext>
            </a:extLst>
          </p:cNvPr>
          <p:cNvSpPr>
            <a:spLocks noGrp="1"/>
          </p:cNvSpPr>
          <p:nvPr>
            <p:ph type="sldNum" sz="quarter" idx="12"/>
          </p:nvPr>
        </p:nvSpPr>
        <p:spPr/>
        <p:txBody>
          <a:bodyPr/>
          <a:lstStyle/>
          <a:p>
            <a:fld id="{3A489BD8-B8E3-4283-B2D6-D871F862463E}" type="slidenum">
              <a:rPr lang="sv-SE" smtClean="0"/>
              <a:t>‹#›</a:t>
            </a:fld>
            <a:endParaRPr lang="sv-SE" dirty="0"/>
          </a:p>
        </p:txBody>
      </p:sp>
      <p:pic>
        <p:nvPicPr>
          <p:cNvPr id="7" name="Bildobjekt 6">
            <a:extLst>
              <a:ext uri="{FF2B5EF4-FFF2-40B4-BE49-F238E27FC236}">
                <a16:creationId xmlns:a16="http://schemas.microsoft.com/office/drawing/2014/main" id="{87601A35-8C6D-DDA0-FB07-E51A76890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311828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BD69F9-FF1B-96DE-32CC-03E05DF8961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35AFF82-5B63-15AD-CDDC-A0946496B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EB43590-B5BE-EF25-F3E2-3EC059CB1616}"/>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5" name="Platshållare för sidfot 4">
            <a:extLst>
              <a:ext uri="{FF2B5EF4-FFF2-40B4-BE49-F238E27FC236}">
                <a16:creationId xmlns:a16="http://schemas.microsoft.com/office/drawing/2014/main" id="{3C8FF663-F143-6765-DE68-F7E3176770C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7F64D24-BA61-6897-E8F0-1BF502841FA8}"/>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604080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33F7FE-B521-A082-74A4-9EFD2E975F3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993A324-6929-03BE-8756-D04B6587031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E93B69-B262-0201-D53E-AAF973646FF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D9690CC-3687-4C8A-CBC6-950CBB0CF7C1}"/>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6" name="Platshållare för sidfot 5">
            <a:extLst>
              <a:ext uri="{FF2B5EF4-FFF2-40B4-BE49-F238E27FC236}">
                <a16:creationId xmlns:a16="http://schemas.microsoft.com/office/drawing/2014/main" id="{E04F00BD-6CEB-3A31-38FB-F89503CA1EE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97A5F92-01D8-55D8-CB7D-D2F2969640FE}"/>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689600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7DB63B-2FFB-E811-49E0-185752ADE9F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A4AF45D-1700-AF89-D319-B39ABDCFB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03DC74-88AF-1F76-75B5-62D8B5262C5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EE4F3C-A9EF-73DA-0272-8A3B9509F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8137619-AA92-5DA6-0C13-9B4E9422CA2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C714530-F707-62AD-1D3A-4632E538D20D}"/>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8" name="Platshållare för sidfot 7">
            <a:extLst>
              <a:ext uri="{FF2B5EF4-FFF2-40B4-BE49-F238E27FC236}">
                <a16:creationId xmlns:a16="http://schemas.microsoft.com/office/drawing/2014/main" id="{8CD4F79A-BD4D-7FCC-6924-AD74F4E862D5}"/>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1D9387B3-7F23-D0D5-FF4A-0E8BB1BD9B6E}"/>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25275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onger">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47978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60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descr="Lund University's logotype.">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6746" y="353139"/>
            <a:ext cx="744262"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A1A56743-FB24-1849-93B5-ADD6F23CD397}"/>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dirty="0"/>
              <a:t>Name, affiliation etc.</a:t>
            </a:r>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6510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7520C7-8371-4FAB-88F9-96B934D7B89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78F6CE8-1C72-9B6A-4FF5-44D847718D7A}"/>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4" name="Platshållare för sidfot 3">
            <a:extLst>
              <a:ext uri="{FF2B5EF4-FFF2-40B4-BE49-F238E27FC236}">
                <a16:creationId xmlns:a16="http://schemas.microsoft.com/office/drawing/2014/main" id="{5BED62FE-382B-D8D9-0908-CE5FCFB8021C}"/>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9A10122-1CB9-3FF1-68F8-2423C391C301}"/>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973939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6BD7BE-73D0-F42C-9BB6-D562C9CE3EF7}"/>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3" name="Platshållare för sidfot 2">
            <a:extLst>
              <a:ext uri="{FF2B5EF4-FFF2-40B4-BE49-F238E27FC236}">
                <a16:creationId xmlns:a16="http://schemas.microsoft.com/office/drawing/2014/main" id="{578126A4-2B7D-752D-EE93-A413EB40B95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F8128A95-C550-7B71-020D-61DA65AD22B2}"/>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978825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D847E5-8C7D-04B6-DA75-44A50AAFBDC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4C2110-974A-FE8D-59B0-FEF45EFED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15CD84E-BCD5-12C6-1D50-8ABD8ECD3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3FC519-60E3-1D8E-FC21-E2C6B3CDD792}"/>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6" name="Platshållare för sidfot 5">
            <a:extLst>
              <a:ext uri="{FF2B5EF4-FFF2-40B4-BE49-F238E27FC236}">
                <a16:creationId xmlns:a16="http://schemas.microsoft.com/office/drawing/2014/main" id="{CCED1894-50DB-BA7D-3F67-4F6AFBAAE72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B0CFCCA-B73C-C187-74B5-44FFC1BC1ACE}"/>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823199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05380-C948-FCE9-1EB0-83AB4A7A0E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BBE8E9E-E754-5A07-7A0C-2B265ADA6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4A865ED1-7BD9-7B71-1F36-61C6444DC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A325F0B-4AE2-5B8E-5155-117F30411D71}"/>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6" name="Platshållare för sidfot 5">
            <a:extLst>
              <a:ext uri="{FF2B5EF4-FFF2-40B4-BE49-F238E27FC236}">
                <a16:creationId xmlns:a16="http://schemas.microsoft.com/office/drawing/2014/main" id="{B1A2EDB2-67AF-239B-7C48-73A282AB6CD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FBDF3903-3750-9D72-1A93-169D6AEAF282}"/>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383389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34399-E224-9C39-7429-72ACC6984AE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CC45C1D-1057-24DD-4E48-2EC36AE3D74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EEFBC9-E245-0FE3-0C71-24C278EF1AEE}"/>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5" name="Platshållare för sidfot 4">
            <a:extLst>
              <a:ext uri="{FF2B5EF4-FFF2-40B4-BE49-F238E27FC236}">
                <a16:creationId xmlns:a16="http://schemas.microsoft.com/office/drawing/2014/main" id="{045F2056-19C4-5697-F6E9-3A681C725CF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783D014-868A-37A0-539F-F41324D4387B}"/>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656810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F71FDF2-7A6D-08C4-ACF1-385F85CD7CF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D388DB-18C4-8904-0A3D-A1E2C982207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B4B850-92A3-D05D-70BB-8A0FE8FB5BB4}"/>
              </a:ext>
            </a:extLst>
          </p:cNvPr>
          <p:cNvSpPr>
            <a:spLocks noGrp="1"/>
          </p:cNvSpPr>
          <p:nvPr>
            <p:ph type="dt" sz="half" idx="10"/>
          </p:nvPr>
        </p:nvSpPr>
        <p:spPr/>
        <p:txBody>
          <a:bodyPr/>
          <a:lstStyle/>
          <a:p>
            <a:fld id="{AE76F33F-3009-4583-A535-A9D08BF194F5}" type="datetimeFigureOut">
              <a:rPr lang="sv-SE" smtClean="0"/>
              <a:t>2024-02-01</a:t>
            </a:fld>
            <a:endParaRPr lang="sv-SE" dirty="0"/>
          </a:p>
        </p:txBody>
      </p:sp>
      <p:sp>
        <p:nvSpPr>
          <p:cNvPr id="5" name="Platshållare för sidfot 4">
            <a:extLst>
              <a:ext uri="{FF2B5EF4-FFF2-40B4-BE49-F238E27FC236}">
                <a16:creationId xmlns:a16="http://schemas.microsoft.com/office/drawing/2014/main" id="{55D9210A-47B1-E30B-D0F3-CE97E01ED66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54F6344-8CD2-B2E6-1C23-3D2B53F124C5}"/>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2608178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ort och kärnfullt mö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29DD6FC-67D4-1147-8BFB-BFE7374E65BA}"/>
              </a:ext>
            </a:extLst>
          </p:cNvPr>
          <p:cNvSpPr/>
          <p:nvPr userDrawn="1"/>
        </p:nvSpPr>
        <p:spPr>
          <a:xfrm>
            <a:off x="192088" y="187656"/>
            <a:ext cx="11807825" cy="6481431"/>
          </a:xfrm>
          <a:prstGeom prst="rect">
            <a:avLst/>
          </a:prstGeom>
          <a:solidFill>
            <a:srgbClr val="B9D3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85298"/>
            <a:ext cx="11088000" cy="615553"/>
          </a:xfrm>
        </p:spPr>
        <p:txBody>
          <a:bodyPr bIns="0" anchor="ctr" anchorCtr="0">
            <a:spAutoFit/>
          </a:bodyPr>
          <a:lstStyle>
            <a:lvl1pPr algn="ctr">
              <a:lnSpc>
                <a:spcPct val="100000"/>
              </a:lnSpc>
              <a:defRPr sz="4000">
                <a:solidFill>
                  <a:schemeClr val="bg1"/>
                </a:solidFill>
              </a:defRPr>
            </a:lvl1pPr>
          </a:lstStyle>
          <a:p>
            <a:endParaRPr lang="sv-SE" noProof="0" dirty="0"/>
          </a:p>
        </p:txBody>
      </p:sp>
      <p:pic>
        <p:nvPicPr>
          <p:cNvPr id="4" name="Bildobjekt 3">
            <a:extLst>
              <a:ext uri="{FF2B5EF4-FFF2-40B4-BE49-F238E27FC236}">
                <a16:creationId xmlns:a16="http://schemas.microsoft.com/office/drawing/2014/main" id="{706ADD2F-64FB-A842-A4B8-B38527D1D9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7"/>
          </a:xfrm>
          <a:prstGeom prst="rect">
            <a:avLst/>
          </a:prstGeom>
        </p:spPr>
      </p:pic>
    </p:spTree>
    <p:extLst>
      <p:ext uri="{BB962C8B-B14F-4D97-AF65-F5344CB8AC3E}">
        <p14:creationId xmlns:p14="http://schemas.microsoft.com/office/powerpoint/2010/main" val="4004213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86400"/>
            <a:ext cx="11088000" cy="615553"/>
          </a:xfrm>
        </p:spPr>
        <p:txBody>
          <a:bodyPr bIns="0" anchor="ctr" anchorCtr="0">
            <a:spAutoFit/>
          </a:bodyPr>
          <a:lstStyle>
            <a:lvl1pPr algn="ctr">
              <a:lnSpc>
                <a:spcPct val="100000"/>
              </a:lnSpc>
              <a:defRPr sz="4000"/>
            </a:lvl1pPr>
          </a:lstStyle>
          <a:p>
            <a:endParaRPr lang="sv-SE" dirty="0"/>
          </a:p>
        </p:txBody>
      </p:sp>
      <p:pic>
        <p:nvPicPr>
          <p:cNvPr id="3" name="Bildobjekt 2">
            <a:extLst>
              <a:ext uri="{FF2B5EF4-FFF2-40B4-BE49-F238E27FC236}">
                <a16:creationId xmlns:a16="http://schemas.microsoft.com/office/drawing/2014/main" id="{B392BF5D-380B-9244-837F-4969BAD00B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1106625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B9E94-CD43-A846-848D-1D1C817F52CD}"/>
              </a:ext>
            </a:extLst>
          </p:cNvPr>
          <p:cNvSpPr>
            <a:spLocks noGrp="1"/>
          </p:cNvSpPr>
          <p:nvPr>
            <p:ph type="title"/>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endParaRPr lang="sv-SE" dirty="0"/>
          </a:p>
        </p:txBody>
      </p:sp>
      <p:pic>
        <p:nvPicPr>
          <p:cNvPr id="3" name="Bildobjekt 2">
            <a:extLst>
              <a:ext uri="{FF2B5EF4-FFF2-40B4-BE49-F238E27FC236}">
                <a16:creationId xmlns:a16="http://schemas.microsoft.com/office/drawing/2014/main" id="{EC68AFC7-EF72-6A46-A52B-2558E14536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1682635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sida tvåradi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54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11" name="Bildobjekt 10" descr="Lunds universitets logotyp.">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1A56743-FB24-1849-93B5-ADD6F23CD397}"/>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985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10" name="Rektangel 2">
            <a:extLst>
              <a:ext uri="{FF2B5EF4-FFF2-40B4-BE49-F238E27FC236}">
                <a16:creationId xmlns:a16="http://schemas.microsoft.com/office/drawing/2014/main"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Rubrik 1">
            <a:extLst>
              <a:ext uri="{FF2B5EF4-FFF2-40B4-BE49-F238E27FC236}">
                <a16:creationId xmlns:a16="http://schemas.microsoft.com/office/drawing/2014/main" id="{0465E161-D6C8-CE40-80C0-301BFB68285F}"/>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en-GB" noProof="0"/>
              <a:t>Add title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Platshållare för text 11">
            <a:extLst>
              <a:ext uri="{FF2B5EF4-FFF2-40B4-BE49-F238E27FC236}">
                <a16:creationId xmlns:a16="http://schemas.microsoft.com/office/drawing/2014/main" id="{5E9EA6EC-E28E-CD41-8685-F6762D241A1D}"/>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13" name="Bildobjekt 12">
            <a:extLst>
              <a:ext uri="{FF2B5EF4-FFF2-40B4-BE49-F238E27FC236}">
                <a16:creationId xmlns:a16="http://schemas.microsoft.com/office/drawing/2014/main" id="{C415B4A6-D08E-A042-B618-42DCBA3473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2" name="Bildobjekt 11" descr="Lund University's logotype.">
            <a:extLst>
              <a:ext uri="{FF2B5EF4-FFF2-40B4-BE49-F238E27FC236}">
                <a16:creationId xmlns:a16="http://schemas.microsoft.com/office/drawing/2014/main" id="{E410E6E8-625C-C943-9C79-23C544111B0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76746" y="353139"/>
            <a:ext cx="744262" cy="993215"/>
          </a:xfrm>
          <a:prstGeom prst="rect">
            <a:avLst/>
          </a:prstGeom>
        </p:spPr>
      </p:pic>
    </p:spTree>
    <p:extLst>
      <p:ext uri="{BB962C8B-B14F-4D97-AF65-F5344CB8AC3E}">
        <p14:creationId xmlns:p14="http://schemas.microsoft.com/office/powerpoint/2010/main" val="454975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10" name="Rektangel 2">
            <a:extLst>
              <a:ext uri="{FF2B5EF4-FFF2-40B4-BE49-F238E27FC236}">
                <a16:creationId xmlns:a16="http://schemas.microsoft.com/office/drawing/2014/main"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11" name="Bildobjekt 10" descr="Lunds universitets logotyp.">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ubrik 1">
            <a:extLst>
              <a:ext uri="{FF2B5EF4-FFF2-40B4-BE49-F238E27FC236}">
                <a16:creationId xmlns:a16="http://schemas.microsoft.com/office/drawing/2014/main" id="{0465E161-D6C8-CE40-80C0-301BFB68285F}"/>
              </a:ext>
            </a:extLst>
          </p:cNvPr>
          <p:cNvSpPr>
            <a:spLocks noGrp="1"/>
          </p:cNvSpPr>
          <p:nvPr>
            <p:ph type="title" hasCustomPrompt="1"/>
          </p:nvPr>
        </p:nvSpPr>
        <p:spPr>
          <a:xfrm>
            <a:off x="7032277" y="1605990"/>
            <a:ext cx="5146058" cy="614217"/>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Platshållare för text 11">
            <a:extLst>
              <a:ext uri="{FF2B5EF4-FFF2-40B4-BE49-F238E27FC236}">
                <a16:creationId xmlns:a16="http://schemas.microsoft.com/office/drawing/2014/main" id="{5E9EA6EC-E28E-CD41-8685-F6762D241A1D}"/>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3" name="Bildobjekt 12">
            <a:extLst>
              <a:ext uri="{FF2B5EF4-FFF2-40B4-BE49-F238E27FC236}">
                <a16:creationId xmlns:a16="http://schemas.microsoft.com/office/drawing/2014/main" id="{C415B4A6-D08E-A042-B618-42DCBA3473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831697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sida 2 tvåradi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26C620-A434-6F44-8C7F-63061A79B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11" name="Bildobjekt 10" descr="Lunds universitets logotyp.">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9CF2729D-ECD9-C649-B375-DDA663FEE4A6}"/>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15" name="Rak 14">
            <a:extLst>
              <a:ext uri="{FF2B5EF4-FFF2-40B4-BE49-F238E27FC236}">
                <a16:creationId xmlns:a16="http://schemas.microsoft.com/office/drawing/2014/main" id="{4283877A-7310-1244-AD34-A2BC6E7F7EC5}"/>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Platshållare för text 11">
            <a:extLst>
              <a:ext uri="{FF2B5EF4-FFF2-40B4-BE49-F238E27FC236}">
                <a16:creationId xmlns:a16="http://schemas.microsoft.com/office/drawing/2014/main" id="{BB796774-9AC9-EF4E-8A3C-00D83E5A56B4}"/>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3" name="Bildobjekt 12">
            <a:extLst>
              <a:ext uri="{FF2B5EF4-FFF2-40B4-BE49-F238E27FC236}">
                <a16:creationId xmlns:a16="http://schemas.microsoft.com/office/drawing/2014/main" id="{4810F14E-9B82-AD45-A9ED-99611D37C7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524379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sida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pic>
        <p:nvPicPr>
          <p:cNvPr id="11" name="Bildobjekt 10" descr="Lunds universitets logotyp.">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ubrik 1">
            <a:extLst>
              <a:ext uri="{FF2B5EF4-FFF2-40B4-BE49-F238E27FC236}">
                <a16:creationId xmlns:a16="http://schemas.microsoft.com/office/drawing/2014/main" id="{323BAD4B-C876-A947-B84B-70BE804FFC93}"/>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latshållare för text 11">
            <a:extLst>
              <a:ext uri="{FF2B5EF4-FFF2-40B4-BE49-F238E27FC236}">
                <a16:creationId xmlns:a16="http://schemas.microsoft.com/office/drawing/2014/main" id="{441749B1-2509-2A41-B7FC-7CEED5642DDC}"/>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9" name="Bildobjekt 8">
            <a:extLst>
              <a:ext uri="{FF2B5EF4-FFF2-40B4-BE49-F238E27FC236}">
                <a16:creationId xmlns:a16="http://schemas.microsoft.com/office/drawing/2014/main" id="{209784B7-2B3F-1A4D-9027-EAC271866D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902204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sida 3 tvåradi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9945810A-D868-894A-8135-2C48517C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pic>
        <p:nvPicPr>
          <p:cNvPr id="11" name="Bildobjekt 10" descr="Lunds universitets logotyp.">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ubrik 1">
            <a:extLst>
              <a:ext uri="{FF2B5EF4-FFF2-40B4-BE49-F238E27FC236}">
                <a16:creationId xmlns:a16="http://schemas.microsoft.com/office/drawing/2014/main" id="{3B620808-FCD6-A847-A7FA-4CEA2CC82108}"/>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14" name="Rak 13">
            <a:extLst>
              <a:ext uri="{FF2B5EF4-FFF2-40B4-BE49-F238E27FC236}">
                <a16:creationId xmlns:a16="http://schemas.microsoft.com/office/drawing/2014/main" id="{3382D092-2985-8E41-B909-155C77E15CCE}"/>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latshållare för text 11">
            <a:extLst>
              <a:ext uri="{FF2B5EF4-FFF2-40B4-BE49-F238E27FC236}">
                <a16:creationId xmlns:a16="http://schemas.microsoft.com/office/drawing/2014/main" id="{867F76BB-3A62-0A4A-BB95-F999DE2F25F5}"/>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9" name="Bildobjekt 8">
            <a:extLst>
              <a:ext uri="{FF2B5EF4-FFF2-40B4-BE49-F238E27FC236}">
                <a16:creationId xmlns:a16="http://schemas.microsoft.com/office/drawing/2014/main" id="{F8D03AA1-B493-CF43-9DE1-59DA4787B9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292955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accent5"/>
          </a:solidFill>
        </p:spPr>
        <p:txBody>
          <a:bodyPr/>
          <a:lstStyle/>
          <a:p>
            <a:r>
              <a:rPr lang="sv-SE" noProof="0" dirty="0"/>
              <a:t>Klicka på ikonen för att lägga till en bild</a:t>
            </a:r>
          </a:p>
        </p:txBody>
      </p:sp>
      <p:sp>
        <p:nvSpPr>
          <p:cNvPr id="3" name="Rubrik 1">
            <a:extLst>
              <a:ext uri="{FF2B5EF4-FFF2-40B4-BE49-F238E27FC236}">
                <a16:creationId xmlns:a16="http://schemas.microsoft.com/office/drawing/2014/main" id="{F135484C-500B-9E4C-B6F0-E6CD5D0A1E1E}"/>
              </a:ext>
            </a:extLst>
          </p:cNvPr>
          <p:cNvSpPr>
            <a:spLocks noGrp="1"/>
          </p:cNvSpPr>
          <p:nvPr>
            <p:ph type="title"/>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endParaRPr lang="sv-SE" noProof="0"/>
          </a:p>
        </p:txBody>
      </p:sp>
    </p:spTree>
    <p:extLst>
      <p:ext uri="{BB962C8B-B14F-4D97-AF65-F5344CB8AC3E}">
        <p14:creationId xmlns:p14="http://schemas.microsoft.com/office/powerpoint/2010/main" val="2888942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sv-SE" dirty="0"/>
              <a:t>Klicka på ikonen för att lägga till en bild</a:t>
            </a:r>
          </a:p>
        </p:txBody>
      </p:sp>
      <p:sp>
        <p:nvSpPr>
          <p:cNvPr id="5" name="Rubrik 1">
            <a:extLst>
              <a:ext uri="{FF2B5EF4-FFF2-40B4-BE49-F238E27FC236}">
                <a16:creationId xmlns:a16="http://schemas.microsoft.com/office/drawing/2014/main" id="{BC89AA35-97B1-624B-B69D-58914AF5B3AE}"/>
              </a:ext>
            </a:extLst>
          </p:cNvPr>
          <p:cNvSpPr>
            <a:spLocks noGrp="1"/>
          </p:cNvSpPr>
          <p:nvPr>
            <p:ph type="title" hasCustomPrompt="1"/>
          </p:nvPr>
        </p:nvSpPr>
        <p:spPr>
          <a:xfrm>
            <a:off x="8075612" y="4880235"/>
            <a:ext cx="4116387" cy="1205418"/>
          </a:xfrm>
          <a:solidFill>
            <a:schemeClr val="bg1"/>
          </a:solidFill>
        </p:spPr>
        <p:txBody>
          <a:bodyPr wrap="square" lIns="540000" tIns="360000" rIns="360000" bIns="468000">
            <a:spAutoFit/>
          </a:bodyPr>
          <a:lstStyle>
            <a:lvl1pPr>
              <a:lnSpc>
                <a:spcPct val="100000"/>
              </a:lnSpc>
              <a:defRPr sz="2400" baseline="0"/>
            </a:lvl1pPr>
          </a:lstStyle>
          <a:p>
            <a:r>
              <a:rPr lang="sv-SE" dirty="0"/>
              <a:t>Skriv text här</a:t>
            </a:r>
          </a:p>
        </p:txBody>
      </p:sp>
    </p:spTree>
    <p:extLst>
      <p:ext uri="{BB962C8B-B14F-4D97-AF65-F5344CB8AC3E}">
        <p14:creationId xmlns:p14="http://schemas.microsoft.com/office/powerpoint/2010/main" val="2698579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sv-SE" dirty="0"/>
              <a:t>Klicka på ikonen för att lägga till en bild</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sv-SE" dirty="0"/>
              <a:t>Klicka på ikonen för att lägga till en bild</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sv-SE" dirty="0"/>
              <a:t>Klicka på ikonen för att lägga till en bild</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sv-SE" dirty="0"/>
              <a:t>Klicka på ikonen för att lägga till en bild</a:t>
            </a:r>
          </a:p>
        </p:txBody>
      </p:sp>
      <p:sp>
        <p:nvSpPr>
          <p:cNvPr id="16" name="Platshållare för bild 3">
            <a:extLst>
              <a:ext uri="{FF2B5EF4-FFF2-40B4-BE49-F238E27FC236}">
                <a16:creationId xmlns:a16="http://schemas.microsoft.com/office/drawing/2014/main" id="{04D25F2B-1A76-3943-8341-1E952FF295D3}"/>
              </a:ext>
            </a:extLst>
          </p:cNvPr>
          <p:cNvSpPr>
            <a:spLocks noGrp="1"/>
          </p:cNvSpPr>
          <p:nvPr>
            <p:ph type="pic" sz="quarter" idx="17"/>
          </p:nvPr>
        </p:nvSpPr>
        <p:spPr>
          <a:xfrm>
            <a:off x="4116388" y="3428997"/>
            <a:ext cx="3959224" cy="3240087"/>
          </a:xfrm>
        </p:spPr>
        <p:txBody>
          <a:bodyPr/>
          <a:lstStyle/>
          <a:p>
            <a:r>
              <a:rPr lang="sv-SE" dirty="0"/>
              <a:t>Klicka på ikonen för att lägga till en bild</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sv-SE" dirty="0"/>
              <a:t>Klicka på ikonen för att lägga till en bild</a:t>
            </a:r>
          </a:p>
        </p:txBody>
      </p:sp>
      <p:sp>
        <p:nvSpPr>
          <p:cNvPr id="8" name="Rubrik 1">
            <a:extLst>
              <a:ext uri="{FF2B5EF4-FFF2-40B4-BE49-F238E27FC236}">
                <a16:creationId xmlns:a16="http://schemas.microsoft.com/office/drawing/2014/main" id="{D971C67A-26E8-0C4A-982B-7B5FF0696180}"/>
              </a:ext>
            </a:extLst>
          </p:cNvPr>
          <p:cNvSpPr>
            <a:spLocks noGrp="1"/>
          </p:cNvSpPr>
          <p:nvPr>
            <p:ph type="title"/>
          </p:nvPr>
        </p:nvSpPr>
        <p:spPr>
          <a:xfrm>
            <a:off x="192088" y="-406473"/>
            <a:ext cx="9266160"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endParaRPr lang="sv-SE" dirty="0"/>
          </a:p>
        </p:txBody>
      </p:sp>
    </p:spTree>
    <p:extLst>
      <p:ext uri="{BB962C8B-B14F-4D97-AF65-F5344CB8AC3E}">
        <p14:creationId xmlns:p14="http://schemas.microsoft.com/office/powerpoint/2010/main" val="4085960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DDB3530F-65D5-CD43-82D8-FBC17205FD15}"/>
              </a:ext>
            </a:extLst>
          </p:cNvPr>
          <p:cNvSpPr>
            <a:spLocks noGrp="1"/>
          </p:cNvSpPr>
          <p:nvPr>
            <p:ph type="title"/>
          </p:nvPr>
        </p:nvSpPr>
        <p:spPr>
          <a:xfrm>
            <a:off x="4116390" y="4647274"/>
            <a:ext cx="3959223" cy="430887"/>
          </a:xfrm>
          <a:noFill/>
        </p:spPr>
        <p:txBody>
          <a:bodyPr wrap="square" lIns="468000" rIns="432000" bIns="0" anchor="ctr" anchorCtr="0">
            <a:spAutoFit/>
          </a:bodyPr>
          <a:lstStyle>
            <a:lvl1pPr>
              <a:lnSpc>
                <a:spcPct val="100000"/>
              </a:lnSpc>
              <a:defRPr sz="2800" baseline="0">
                <a:solidFill>
                  <a:schemeClr val="tx2"/>
                </a:solidFill>
              </a:defRPr>
            </a:lvl1pPr>
          </a:lstStyle>
          <a:p>
            <a:endParaRPr lang="sv-SE" dirty="0"/>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sv-SE" dirty="0"/>
              <a:t>Klicka på ikonen för att lägga till en bild</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sv-SE" dirty="0"/>
              <a:t>Klicka på ikonen för att lägga till en bild</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sv-SE" dirty="0"/>
              <a:t>Klicka på ikonen för att lägga till en bild</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sv-SE" dirty="0"/>
              <a:t>Klicka på ikonen för att lägga till en bild</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sv-SE" dirty="0"/>
              <a:t>Klicka på ikonen för att lägga till en bild</a:t>
            </a:r>
          </a:p>
        </p:txBody>
      </p:sp>
    </p:spTree>
    <p:extLst>
      <p:ext uri="{BB962C8B-B14F-4D97-AF65-F5344CB8AC3E}">
        <p14:creationId xmlns:p14="http://schemas.microsoft.com/office/powerpoint/2010/main" val="1192073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kollage + text mö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ubrik 2">
            <a:extLst>
              <a:ext uri="{FF2B5EF4-FFF2-40B4-BE49-F238E27FC236}">
                <a16:creationId xmlns:a16="http://schemas.microsoft.com/office/drawing/2014/main" id="{3E1C5BC2-1B5A-DA4F-A220-7E22547FE67A}"/>
              </a:ext>
            </a:extLst>
          </p:cNvPr>
          <p:cNvSpPr>
            <a:spLocks noGrp="1"/>
          </p:cNvSpPr>
          <p:nvPr>
            <p:ph type="title"/>
          </p:nvPr>
        </p:nvSpPr>
        <p:spPr>
          <a:xfrm>
            <a:off x="4116390" y="4647274"/>
            <a:ext cx="3959223" cy="430887"/>
          </a:xfrm>
          <a:noFill/>
        </p:spPr>
        <p:txBody>
          <a:bodyPr wrap="square" lIns="468000" rIns="432000" bIns="0" anchor="ctr" anchorCtr="0">
            <a:spAutoFit/>
          </a:bodyPr>
          <a:lstStyle>
            <a:lvl1pPr>
              <a:lnSpc>
                <a:spcPct val="100000"/>
              </a:lnSpc>
              <a:defRPr sz="2800">
                <a:solidFill>
                  <a:schemeClr val="bg1"/>
                </a:solidFill>
              </a:defRPr>
            </a:lvl1pPr>
          </a:lstStyle>
          <a:p>
            <a:endParaRPr lang="sv-SE" dirty="0"/>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sv-SE" dirty="0"/>
              <a:t>Klicka på ikonen för att lägga till en bild</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sv-SE" dirty="0"/>
              <a:t>Klicka på ikonen för att lägga till en bild</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sv-SE" dirty="0"/>
              <a:t>Klicka på ikonen för att lägga till en bild</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sv-SE" dirty="0"/>
              <a:t>Klicka på ikonen för att lägga till en bild</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sv-SE" dirty="0"/>
              <a:t>Klicka på ikonen för att lägga till en bild</a:t>
            </a:r>
          </a:p>
        </p:txBody>
      </p:sp>
    </p:spTree>
    <p:extLst>
      <p:ext uri="{BB962C8B-B14F-4D97-AF65-F5344CB8AC3E}">
        <p14:creationId xmlns:p14="http://schemas.microsoft.com/office/powerpoint/2010/main" val="128772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onge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26C620-A434-6F44-8C7F-63061A79B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ubrik 1">
            <a:extLst>
              <a:ext uri="{FF2B5EF4-FFF2-40B4-BE49-F238E27FC236}">
                <a16:creationId xmlns:a16="http://schemas.microsoft.com/office/drawing/2014/main" id="{9CF2729D-ECD9-C649-B375-DDA663FEE4A6}"/>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15" name="Rak 14">
            <a:extLst>
              <a:ext uri="{FF2B5EF4-FFF2-40B4-BE49-F238E27FC236}">
                <a16:creationId xmlns:a16="http://schemas.microsoft.com/office/drawing/2014/main" id="{4283877A-7310-1244-AD34-A2BC6E7F7EC5}"/>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Platshållare för text 11">
            <a:extLst>
              <a:ext uri="{FF2B5EF4-FFF2-40B4-BE49-F238E27FC236}">
                <a16:creationId xmlns:a16="http://schemas.microsoft.com/office/drawing/2014/main" id="{BB796774-9AC9-EF4E-8A3C-00D83E5A56B4}"/>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13" name="Bildobjekt 12">
            <a:extLst>
              <a:ext uri="{FF2B5EF4-FFF2-40B4-BE49-F238E27FC236}">
                <a16:creationId xmlns:a16="http://schemas.microsoft.com/office/drawing/2014/main" id="{4810F14E-9B82-AD45-A9ED-99611D37C7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2" name="Bildobjekt 11" descr="Lund University's logotype.">
            <a:extLst>
              <a:ext uri="{FF2B5EF4-FFF2-40B4-BE49-F238E27FC236}">
                <a16:creationId xmlns:a16="http://schemas.microsoft.com/office/drawing/2014/main" id="{80324412-E3A2-184A-A9D3-85845206BCD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76746" y="353139"/>
            <a:ext cx="744262" cy="993215"/>
          </a:xfrm>
          <a:prstGeom prst="rect">
            <a:avLst/>
          </a:prstGeom>
        </p:spPr>
      </p:pic>
    </p:spTree>
    <p:extLst>
      <p:ext uri="{BB962C8B-B14F-4D97-AF65-F5344CB8AC3E}">
        <p14:creationId xmlns:p14="http://schemas.microsoft.com/office/powerpoint/2010/main" val="192878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ubrik 1">
            <a:extLst>
              <a:ext uri="{FF2B5EF4-FFF2-40B4-BE49-F238E27FC236}">
                <a16:creationId xmlns:a16="http://schemas.microsoft.com/office/drawing/2014/main" id="{323BAD4B-C876-A947-B84B-70BE804FFC93}"/>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en-GB" noProof="0"/>
              <a:t>Add title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latshållare för text 11">
            <a:extLst>
              <a:ext uri="{FF2B5EF4-FFF2-40B4-BE49-F238E27FC236}">
                <a16:creationId xmlns:a16="http://schemas.microsoft.com/office/drawing/2014/main" id="{441749B1-2509-2A41-B7FC-7CEED5642DDC}"/>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9" name="Bildobjekt 8">
            <a:extLst>
              <a:ext uri="{FF2B5EF4-FFF2-40B4-BE49-F238E27FC236}">
                <a16:creationId xmlns:a16="http://schemas.microsoft.com/office/drawing/2014/main" id="{209784B7-2B3F-1A4D-9027-EAC271866D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0" name="Bildobjekt 9" descr="Lund University's logotype.">
            <a:extLst>
              <a:ext uri="{FF2B5EF4-FFF2-40B4-BE49-F238E27FC236}">
                <a16:creationId xmlns:a16="http://schemas.microsoft.com/office/drawing/2014/main" id="{7B3B0A48-DA8E-0A46-AD4C-1F9B93F95B0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76746" y="353139"/>
            <a:ext cx="744262" cy="993215"/>
          </a:xfrm>
          <a:prstGeom prst="rect">
            <a:avLst/>
          </a:prstGeom>
        </p:spPr>
      </p:pic>
    </p:spTree>
    <p:extLst>
      <p:ext uri="{BB962C8B-B14F-4D97-AF65-F5344CB8AC3E}">
        <p14:creationId xmlns:p14="http://schemas.microsoft.com/office/powerpoint/2010/main" val="327470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longer">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9945810A-D868-894A-8135-2C48517C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Rubrik 1">
            <a:extLst>
              <a:ext uri="{FF2B5EF4-FFF2-40B4-BE49-F238E27FC236}">
                <a16:creationId xmlns:a16="http://schemas.microsoft.com/office/drawing/2014/main" id="{3B620808-FCD6-A847-A7FA-4CEA2CC82108}"/>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14" name="Rak 13">
            <a:extLst>
              <a:ext uri="{FF2B5EF4-FFF2-40B4-BE49-F238E27FC236}">
                <a16:creationId xmlns:a16="http://schemas.microsoft.com/office/drawing/2014/main" id="{3382D092-2985-8E41-B909-155C77E15CCE}"/>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latshållare för text 11">
            <a:extLst>
              <a:ext uri="{FF2B5EF4-FFF2-40B4-BE49-F238E27FC236}">
                <a16:creationId xmlns:a16="http://schemas.microsoft.com/office/drawing/2014/main" id="{867F76BB-3A62-0A4A-BB95-F999DE2F25F5}"/>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9" name="Bildobjekt 8">
            <a:extLst>
              <a:ext uri="{FF2B5EF4-FFF2-40B4-BE49-F238E27FC236}">
                <a16:creationId xmlns:a16="http://schemas.microsoft.com/office/drawing/2014/main" id="{F8D03AA1-B493-CF43-9DE1-59DA4787B9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0" name="Bildobjekt 9" descr="Lund University's logotype.">
            <a:extLst>
              <a:ext uri="{FF2B5EF4-FFF2-40B4-BE49-F238E27FC236}">
                <a16:creationId xmlns:a16="http://schemas.microsoft.com/office/drawing/2014/main" id="{C291FB68-43F3-4C41-9352-9D3112B5C41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76746" y="353139"/>
            <a:ext cx="744262" cy="993215"/>
          </a:xfrm>
          <a:prstGeom prst="rect">
            <a:avLst/>
          </a:prstGeom>
        </p:spPr>
      </p:pic>
    </p:spTree>
    <p:extLst>
      <p:ext uri="{BB962C8B-B14F-4D97-AF65-F5344CB8AC3E}">
        <p14:creationId xmlns:p14="http://schemas.microsoft.com/office/powerpoint/2010/main" val="367075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hasCustomPrompt="1"/>
          </p:nvPr>
        </p:nvSpPr>
        <p:spPr>
          <a:xfrm>
            <a:off x="192088" y="188913"/>
            <a:ext cx="11807825" cy="6480175"/>
          </a:xfrm>
          <a:solidFill>
            <a:schemeClr val="accent5"/>
          </a:solidFill>
        </p:spPr>
        <p:txBody>
          <a:bodyPr/>
          <a:lstStyle/>
          <a:p>
            <a:r>
              <a:rPr lang="en-GB" noProof="0" dirty="0"/>
              <a:t>Drag an image here or click the icon</a:t>
            </a:r>
          </a:p>
        </p:txBody>
      </p:sp>
      <p:sp>
        <p:nvSpPr>
          <p:cNvPr id="3" name="Rubrik 1">
            <a:extLst>
              <a:ext uri="{FF2B5EF4-FFF2-40B4-BE49-F238E27FC236}">
                <a16:creationId xmlns:a16="http://schemas.microsoft.com/office/drawing/2014/main" id="{F135484C-500B-9E4C-B6F0-E6CD5D0A1E1E}"/>
              </a:ext>
            </a:extLst>
          </p:cNvPr>
          <p:cNvSpPr>
            <a:spLocks noGrp="1"/>
          </p:cNvSpPr>
          <p:nvPr>
            <p:ph type="title" hasCustomPrompt="1"/>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spTree>
    <p:extLst>
      <p:ext uri="{BB962C8B-B14F-4D97-AF65-F5344CB8AC3E}">
        <p14:creationId xmlns:p14="http://schemas.microsoft.com/office/powerpoint/2010/main" val="53202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7FFECAB-E5AC-4A4C-A95F-80726D1FE8D5}"/>
              </a:ext>
            </a:extLst>
          </p:cNvPr>
          <p:cNvSpPr>
            <a:spLocks noGrp="1"/>
          </p:cNvSpPr>
          <p:nvPr>
            <p:ph type="pic" sz="quarter" idx="13" hasCustomPrompt="1"/>
          </p:nvPr>
        </p:nvSpPr>
        <p:spPr>
          <a:xfrm>
            <a:off x="192088" y="188913"/>
            <a:ext cx="11807825" cy="6480175"/>
          </a:xfrm>
          <a:solidFill>
            <a:schemeClr val="accent5"/>
          </a:solidFill>
        </p:spPr>
        <p:txBody>
          <a:bodyPr/>
          <a:lstStyle/>
          <a:p>
            <a:r>
              <a:rPr lang="en-GB" noProof="0" dirty="0"/>
              <a:t>Drag an image here or click the icon</a:t>
            </a:r>
          </a:p>
          <a:p>
            <a:endParaRPr lang="en-GB" noProof="0" dirty="0"/>
          </a:p>
          <a:p>
            <a:endParaRPr lang="en-GB" noProof="0" dirty="0"/>
          </a:p>
        </p:txBody>
      </p:sp>
      <p:sp>
        <p:nvSpPr>
          <p:cNvPr id="2" name="Rubrik 1">
            <a:extLst>
              <a:ext uri="{FF2B5EF4-FFF2-40B4-BE49-F238E27FC236}">
                <a16:creationId xmlns:a16="http://schemas.microsoft.com/office/drawing/2014/main" id="{63EBAFC8-420B-8142-8D25-7580E64C27E9}"/>
              </a:ext>
            </a:extLst>
          </p:cNvPr>
          <p:cNvSpPr>
            <a:spLocks noGrp="1"/>
          </p:cNvSpPr>
          <p:nvPr>
            <p:ph type="ctrTitle" hasCustomPrompt="1"/>
          </p:nvPr>
        </p:nvSpPr>
        <p:spPr>
          <a:xfrm>
            <a:off x="192087" y="4651200"/>
            <a:ext cx="11807825" cy="1613428"/>
          </a:xfrm>
          <a:solidFill>
            <a:schemeClr val="tx1">
              <a:alpha val="50000"/>
            </a:schemeClr>
          </a:solidFill>
          <a:effectLst/>
        </p:spPr>
        <p:txBody>
          <a:bodyPr lIns="360000" tIns="108000" rIns="360000" bIns="612000" anchor="b">
            <a:spAutoFit/>
          </a:bodyPr>
          <a:lstStyle>
            <a:lvl1pPr algn="ctr">
              <a:defRPr sz="6400" cap="all" spc="100" baseline="0">
                <a:solidFill>
                  <a:schemeClr val="bg1"/>
                </a:solidFill>
                <a:effectLst>
                  <a:outerShdw blurRad="152400" algn="ctr" rotWithShape="0">
                    <a:prstClr val="black"/>
                  </a:outerShdw>
                </a:effectLst>
              </a:defRPr>
            </a:lvl1pPr>
          </a:lstStyle>
          <a:p>
            <a:r>
              <a:rPr lang="en-GB" noProof="0" dirty="0"/>
              <a:t>Add a headline</a:t>
            </a:r>
          </a:p>
        </p:txBody>
      </p:sp>
      <p:sp>
        <p:nvSpPr>
          <p:cNvPr id="3" name="Underrubrik 2">
            <a:extLst>
              <a:ext uri="{FF2B5EF4-FFF2-40B4-BE49-F238E27FC236}">
                <a16:creationId xmlns:a16="http://schemas.microsoft.com/office/drawing/2014/main" id="{1E46E1A1-AC7E-9041-B630-B7BC5AB5BB7A}"/>
              </a:ext>
            </a:extLst>
          </p:cNvPr>
          <p:cNvSpPr>
            <a:spLocks noGrp="1"/>
          </p:cNvSpPr>
          <p:nvPr>
            <p:ph type="subTitle" idx="1" hasCustomPrompt="1"/>
          </p:nvPr>
        </p:nvSpPr>
        <p:spPr>
          <a:xfrm>
            <a:off x="192087" y="5587200"/>
            <a:ext cx="11807825" cy="502445"/>
          </a:xfrm>
          <a:effectLst/>
        </p:spPr>
        <p:txBody>
          <a:bodyPr wrap="square" lIns="360000" rIns="360000">
            <a:spAutoFit/>
          </a:bodyPr>
          <a:lstStyle>
            <a:lvl1pPr marL="0" indent="0" algn="ctr">
              <a:buNone/>
              <a:defRPr sz="3200" b="0" i="0">
                <a:solidFill>
                  <a:schemeClr val="bg1"/>
                </a:solidFill>
                <a:effectLst>
                  <a:outerShdw blurRad="152400" algn="ctr" rotWithShape="0">
                    <a:prstClr val="black"/>
                  </a:outerShdw>
                </a:effectLst>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Add text here or make the grey box smaller</a:t>
            </a:r>
          </a:p>
        </p:txBody>
      </p:sp>
    </p:spTree>
    <p:extLst>
      <p:ext uri="{BB962C8B-B14F-4D97-AF65-F5344CB8AC3E}">
        <p14:creationId xmlns:p14="http://schemas.microsoft.com/office/powerpoint/2010/main" val="243834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A9A7386-F759-0E42-A82F-00906141C650}"/>
              </a:ext>
            </a:extLst>
          </p:cNvPr>
          <p:cNvSpPr>
            <a:spLocks noGrp="1"/>
          </p:cNvSpPr>
          <p:nvPr>
            <p:ph type="title"/>
          </p:nvPr>
        </p:nvSpPr>
        <p:spPr>
          <a:xfrm>
            <a:off x="1620000" y="359999"/>
            <a:ext cx="8820000" cy="1800000"/>
          </a:xfrm>
          <a:prstGeom prst="rect">
            <a:avLst/>
          </a:prstGeom>
        </p:spPr>
        <p:txBody>
          <a:bodyPr vert="horz" lIns="0" tIns="0" rIns="0" bIns="288000" rtlCol="0" anchor="b" anchorCtr="0">
            <a:normAutofit/>
          </a:bodyPr>
          <a:lstStyle/>
          <a:p>
            <a:r>
              <a:rPr lang="en-GB" noProof="0"/>
              <a:t>Headline</a:t>
            </a:r>
          </a:p>
        </p:txBody>
      </p:sp>
      <p:sp>
        <p:nvSpPr>
          <p:cNvPr id="3" name="Platshållare för text 2">
            <a:extLst>
              <a:ext uri="{FF2B5EF4-FFF2-40B4-BE49-F238E27FC236}">
                <a16:creationId xmlns:a16="http://schemas.microsoft.com/office/drawing/2014/main" id="{7D065C12-314E-C844-B105-FA43CA3DE1AE}"/>
              </a:ext>
            </a:extLst>
          </p:cNvPr>
          <p:cNvSpPr>
            <a:spLocks noGrp="1"/>
          </p:cNvSpPr>
          <p:nvPr>
            <p:ph type="body" idx="1"/>
          </p:nvPr>
        </p:nvSpPr>
        <p:spPr>
          <a:xfrm>
            <a:off x="1620000" y="2159999"/>
            <a:ext cx="8820000" cy="4351339"/>
          </a:xfrm>
          <a:prstGeom prst="rect">
            <a:avLst/>
          </a:prstGeom>
        </p:spPr>
        <p:txBody>
          <a:bodyPr vert="horz" lIns="0" tIns="0" rIns="0" bIns="0" rtlCol="0">
            <a:normAutofit/>
          </a:body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spTree>
    <p:extLst>
      <p:ext uri="{BB962C8B-B14F-4D97-AF65-F5344CB8AC3E}">
        <p14:creationId xmlns:p14="http://schemas.microsoft.com/office/powerpoint/2010/main" val="3151263512"/>
      </p:ext>
    </p:extLst>
  </p:cSld>
  <p:clrMap bg1="lt1" tx1="dk1" bg2="lt2" tx2="dk2" accent1="accent1" accent2="accent2" accent3="accent3" accent4="accent4" accent5="accent5" accent6="accent6" hlink="hlink" folHlink="folHlink"/>
  <p:sldLayoutIdLst>
    <p:sldLayoutId id="2147483656" r:id="rId1"/>
    <p:sldLayoutId id="2147483702" r:id="rId2"/>
    <p:sldLayoutId id="2147483662" r:id="rId3"/>
    <p:sldLayoutId id="2147483663" r:id="rId4"/>
    <p:sldLayoutId id="2147483664" r:id="rId5"/>
    <p:sldLayoutId id="2147483665" r:id="rId6"/>
    <p:sldLayoutId id="2147483666" r:id="rId7"/>
    <p:sldLayoutId id="2147483655" r:id="rId8"/>
    <p:sldLayoutId id="2147483649" r:id="rId9"/>
    <p:sldLayoutId id="2147483650" r:id="rId10"/>
    <p:sldLayoutId id="2147483669" r:id="rId11"/>
    <p:sldLayoutId id="2147483667" r:id="rId12"/>
    <p:sldLayoutId id="2147483670" r:id="rId13"/>
    <p:sldLayoutId id="2147483673" r:id="rId14"/>
    <p:sldLayoutId id="2147483674" r:id="rId15"/>
    <p:sldLayoutId id="2147483657" r:id="rId16"/>
    <p:sldLayoutId id="2147483658" r:id="rId17"/>
    <p:sldLayoutId id="2147483651" r:id="rId18"/>
    <p:sldLayoutId id="2147483671" r:id="rId19"/>
    <p:sldLayoutId id="2147483659" r:id="rId20"/>
    <p:sldLayoutId id="2147483660" r:id="rId21"/>
    <p:sldLayoutId id="2147483672" r:id="rId22"/>
    <p:sldLayoutId id="2147483661" r:id="rId23"/>
    <p:sldLayoutId id="2147483675" r:id="rId24"/>
  </p:sldLayoutIdLst>
  <p:txStyles>
    <p:title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pos="7559" userDrawn="1">
          <p15:clr>
            <a:srgbClr val="F26B43"/>
          </p15:clr>
        </p15:guide>
        <p15:guide id="5" pos="2593" userDrawn="1">
          <p15:clr>
            <a:srgbClr val="F26B43"/>
          </p15:clr>
        </p15:guide>
        <p15:guide id="6" pos="5087" userDrawn="1">
          <p15:clr>
            <a:srgbClr val="F26B43"/>
          </p15:clr>
        </p15:guide>
        <p15:guide id="7" orient="horz" pos="4201" userDrawn="1">
          <p15:clr>
            <a:srgbClr val="F26B43"/>
          </p15:clr>
        </p15:guide>
        <p15:guide id="8" orient="horz" pos="1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3AE1AAF-61B1-F192-BB89-282FB39A1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E23373-E51C-DA45-43F4-9910F9366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075355-12B4-EBE1-6B86-511DED48D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6F33F-3009-4583-A535-A9D08BF194F5}" type="datetimeFigureOut">
              <a:rPr lang="sv-SE" smtClean="0"/>
              <a:t>2024-02-01</a:t>
            </a:fld>
            <a:endParaRPr lang="sv-SE" dirty="0"/>
          </a:p>
        </p:txBody>
      </p:sp>
      <p:sp>
        <p:nvSpPr>
          <p:cNvPr id="5" name="Platshållare för sidfot 4">
            <a:extLst>
              <a:ext uri="{FF2B5EF4-FFF2-40B4-BE49-F238E27FC236}">
                <a16:creationId xmlns:a16="http://schemas.microsoft.com/office/drawing/2014/main" id="{BA7A32A3-3B7A-F22A-C67B-6F107524C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F35B3577-7042-9D3E-B195-E779C7EE4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9BD8-B8E3-4283-B2D6-D871F862463E}" type="slidenum">
              <a:rPr lang="sv-SE" smtClean="0"/>
              <a:t>‹#›</a:t>
            </a:fld>
            <a:endParaRPr lang="sv-SE" dirty="0"/>
          </a:p>
        </p:txBody>
      </p:sp>
    </p:spTree>
    <p:extLst>
      <p:ext uri="{BB962C8B-B14F-4D97-AF65-F5344CB8AC3E}">
        <p14:creationId xmlns:p14="http://schemas.microsoft.com/office/powerpoint/2010/main" val="36830362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21">
          <p15:clr>
            <a:srgbClr val="F26B43"/>
          </p15:clr>
        </p15:guide>
        <p15:guide id="4" pos="7559">
          <p15:clr>
            <a:srgbClr val="F26B43"/>
          </p15:clr>
        </p15:guide>
        <p15:guide id="5" pos="2593">
          <p15:clr>
            <a:srgbClr val="F26B43"/>
          </p15:clr>
        </p15:guide>
        <p15:guide id="6" pos="5087">
          <p15:clr>
            <a:srgbClr val="F26B43"/>
          </p15:clr>
        </p15:guide>
        <p15:guide id="7" orient="horz" pos="4201">
          <p15:clr>
            <a:srgbClr val="F26B43"/>
          </p15:clr>
        </p15:guide>
        <p15:guide id="8" orient="horz" pos="11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BF359E7-035B-8140-B6CC-39AE12468059}"/>
              </a:ext>
            </a:extLst>
          </p:cNvPr>
          <p:cNvSpPr>
            <a:spLocks noGrp="1"/>
          </p:cNvSpPr>
          <p:nvPr>
            <p:ph type="title"/>
          </p:nvPr>
        </p:nvSpPr>
        <p:spPr/>
        <p:txBody>
          <a:bodyPr/>
          <a:lstStyle/>
          <a:p>
            <a:r>
              <a:rPr lang="en-GB" dirty="0"/>
              <a:t>Faculty of Science</a:t>
            </a:r>
          </a:p>
        </p:txBody>
      </p:sp>
      <p:sp>
        <p:nvSpPr>
          <p:cNvPr id="9" name="Platshållare för text 8">
            <a:extLst>
              <a:ext uri="{FF2B5EF4-FFF2-40B4-BE49-F238E27FC236}">
                <a16:creationId xmlns:a16="http://schemas.microsoft.com/office/drawing/2014/main" id="{8EBBE14D-3455-DC4F-9CD1-23C1CF94580D}"/>
              </a:ext>
            </a:extLst>
          </p:cNvPr>
          <p:cNvSpPr>
            <a:spLocks noGrp="1"/>
          </p:cNvSpPr>
          <p:nvPr>
            <p:ph type="body" sz="quarter" idx="11"/>
          </p:nvPr>
        </p:nvSpPr>
        <p:spPr/>
        <p:txBody>
          <a:bodyPr/>
          <a:lstStyle/>
          <a:p>
            <a:r>
              <a:rPr lang="en-GB" dirty="0"/>
              <a:t>Lund university</a:t>
            </a:r>
          </a:p>
        </p:txBody>
      </p:sp>
    </p:spTree>
    <p:extLst>
      <p:ext uri="{BB962C8B-B14F-4D97-AF65-F5344CB8AC3E}">
        <p14:creationId xmlns:p14="http://schemas.microsoft.com/office/powerpoint/2010/main" val="428316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79F720F-CE3F-D8B5-C3FC-8E65E5289F68}"/>
              </a:ext>
              <a:ext uri="{C183D7F6-B498-43B3-948B-1728B52AA6E4}">
                <adec:decorative xmlns:adec="http://schemas.microsoft.com/office/drawing/2017/decorative" val="1"/>
              </a:ext>
            </a:extLst>
          </p:cNvPr>
          <p:cNvSpPr/>
          <p:nvPr/>
        </p:nvSpPr>
        <p:spPr>
          <a:xfrm>
            <a:off x="182078" y="189000"/>
            <a:ext cx="11827844"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b="0" i="0" kern="1200" dirty="0" err="1">
                <a:latin typeface="Times New Roman" panose="02020603050405020304" pitchFamily="18" charset="0"/>
                <a:ea typeface="+mj-ea"/>
                <a:cs typeface="Times New Roman" panose="02020603050405020304" pitchFamily="18" charset="0"/>
              </a:rPr>
              <a:t>Postgraduatestudies</a:t>
            </a:r>
            <a:r>
              <a:rPr lang="en-GB" sz="4000" b="0" i="0" kern="1200" dirty="0">
                <a:latin typeface="Times New Roman" panose="02020603050405020304" pitchFamily="18" charset="0"/>
                <a:ea typeface="+mj-ea"/>
                <a:cs typeface="Times New Roman" panose="02020603050405020304" pitchFamily="18" charset="0"/>
              </a:rPr>
              <a:t> within science</a:t>
            </a:r>
          </a:p>
        </p:txBody>
      </p:sp>
      <p:sp>
        <p:nvSpPr>
          <p:cNvPr id="3" name="textruta 2">
            <a:extLst>
              <a:ext uri="{FF2B5EF4-FFF2-40B4-BE49-F238E27FC236}">
                <a16:creationId xmlns:a16="http://schemas.microsoft.com/office/drawing/2014/main" id="{C2D86DFB-A6B3-7846-B2A1-26657279DD2C}"/>
              </a:ext>
            </a:extLst>
          </p:cNvPr>
          <p:cNvSpPr txBox="1"/>
          <p:nvPr/>
        </p:nvSpPr>
        <p:spPr>
          <a:xfrm>
            <a:off x="1620000" y="1559859"/>
            <a:ext cx="2743896" cy="4469466"/>
          </a:xfrm>
          <a:prstGeom prst="rect">
            <a:avLst/>
          </a:prstGeom>
        </p:spPr>
        <p:txBody>
          <a:bodyPr vert="horz" lIns="0" tIns="0" rIns="0" bIns="0" rtlCol="0">
            <a:noAutofit/>
          </a:bodyPr>
          <a:lstStyle/>
          <a:p>
            <a:pPr>
              <a:lnSpc>
                <a:spcPts val="2100"/>
              </a:lnSpc>
              <a:spcAft>
                <a:spcPts val="600"/>
              </a:spcAft>
              <a:buClr>
                <a:schemeClr val="accent1"/>
              </a:buClr>
            </a:pPr>
            <a:r>
              <a:rPr lang="en-GB" sz="1600" b="1" dirty="0">
                <a:latin typeface="Arial" panose="020B0604020202020204" pitchFamily="34" charset="0"/>
                <a:cs typeface="Arial" panose="020B0604020202020204" pitchFamily="34" charset="0"/>
              </a:rPr>
              <a:t>Biology </a:t>
            </a:r>
            <a:br>
              <a:rPr lang="en-GB" sz="1600" b="1"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Molecular Biophysics</a:t>
            </a:r>
            <a:endParaRPr lang="en-GB" sz="1600" b="1" dirty="0">
              <a:latin typeface="Arial" panose="020B0604020202020204" pitchFamily="34" charset="0"/>
              <a:cs typeface="Arial" panose="020B0604020202020204" pitchFamily="34" charset="0"/>
            </a:endParaRPr>
          </a:p>
          <a:p>
            <a:pPr>
              <a:lnSpc>
                <a:spcPts val="2100"/>
              </a:lnSpc>
              <a:spcAft>
                <a:spcPts val="600"/>
              </a:spcAft>
              <a:buClr>
                <a:schemeClr val="accent1"/>
              </a:buClr>
            </a:pP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Chemistry</a:t>
            </a:r>
            <a:br>
              <a:rPr lang="en-GB" sz="1600" b="1"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Analytical Chemistry</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Biochemistry</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Chemical Physics</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Inorganic Chemistry</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Organic Chemistry</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Physical Chemistry</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Theoretical Chemistry</a:t>
            </a:r>
          </a:p>
          <a:p>
            <a:pPr>
              <a:lnSpc>
                <a:spcPts val="2100"/>
              </a:lnSpc>
              <a:spcAft>
                <a:spcPts val="600"/>
              </a:spcAft>
              <a:buClr>
                <a:schemeClr val="accent1"/>
              </a:buClr>
            </a:pPr>
            <a:endParaRPr lang="en-GB" sz="1600" dirty="0">
              <a:latin typeface="Arial" panose="020B0604020202020204" pitchFamily="34" charset="0"/>
              <a:cs typeface="Arial" panose="020B0604020202020204" pitchFamily="34" charset="0"/>
            </a:endParaRPr>
          </a:p>
          <a:p>
            <a:pPr>
              <a:lnSpc>
                <a:spcPts val="2100"/>
              </a:lnSpc>
              <a:spcAft>
                <a:spcPts val="600"/>
              </a:spcAft>
              <a:buClr>
                <a:schemeClr val="accent1"/>
              </a:buClr>
            </a:pPr>
            <a:r>
              <a:rPr lang="en-GB" sz="1600" b="1" dirty="0">
                <a:latin typeface="Arial" panose="020B0604020202020204" pitchFamily="34" charset="0"/>
                <a:cs typeface="Arial" panose="020B0604020202020204" pitchFamily="34" charset="0"/>
              </a:rPr>
              <a:t>Environmental Science</a:t>
            </a:r>
          </a:p>
          <a:p>
            <a:pPr>
              <a:lnSpc>
                <a:spcPts val="2100"/>
              </a:lnSpc>
              <a:spcAft>
                <a:spcPts val="600"/>
              </a:spcAft>
              <a:buClr>
                <a:schemeClr val="accent1"/>
              </a:buClr>
            </a:pP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endParaRPr lang="en-GB" sz="165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lnSpc>
                <a:spcPct val="150000"/>
              </a:lnSpc>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8346312F-6755-9346-8376-404AFA0A20DF}"/>
              </a:ext>
            </a:extLst>
          </p:cNvPr>
          <p:cNvSpPr txBox="1"/>
          <p:nvPr/>
        </p:nvSpPr>
        <p:spPr>
          <a:xfrm>
            <a:off x="7828106" y="1527571"/>
            <a:ext cx="4790425" cy="4975130"/>
          </a:xfrm>
          <a:prstGeom prst="rect">
            <a:avLst/>
          </a:prstGeom>
        </p:spPr>
        <p:txBody>
          <a:bodyPr vert="horz" lIns="0" tIns="0" rIns="0" bIns="0" rtlCol="0">
            <a:noAutofit/>
          </a:bodyPr>
          <a:lstStyle/>
          <a:p>
            <a:pPr>
              <a:lnSpc>
                <a:spcPts val="2100"/>
              </a:lnSpc>
              <a:spcAft>
                <a:spcPts val="600"/>
              </a:spcAft>
              <a:buClr>
                <a:schemeClr val="accent1"/>
              </a:buClr>
            </a:pPr>
            <a:r>
              <a:rPr lang="en-GB" sz="1600" b="1" dirty="0">
                <a:latin typeface="Arial" panose="020B0604020202020204" pitchFamily="34" charset="0"/>
                <a:cs typeface="Arial" panose="020B0604020202020204" pitchFamily="34" charset="0"/>
              </a:rPr>
              <a:t>Mathematics</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Mathematical Statistics</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Molecular Biophysics</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Numerical Analysis</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50" b="1" dirty="0">
                <a:latin typeface="Arial" panose="020B0604020202020204" pitchFamily="34" charset="0"/>
                <a:cs typeface="Arial" panose="020B0604020202020204" pitchFamily="34" charset="0"/>
              </a:rPr>
              <a:t>Medical Radiation Physics</a:t>
            </a:r>
          </a:p>
          <a:p>
            <a:pPr marL="342900" indent="-342900">
              <a:lnSpc>
                <a:spcPts val="2100"/>
              </a:lnSpc>
              <a:spcAft>
                <a:spcPts val="600"/>
              </a:spcAft>
              <a:buClr>
                <a:schemeClr val="accent1"/>
              </a:buClr>
              <a:buFont typeface="Arial" panose="020B0604020202020204" pitchFamily="34" charset="0"/>
              <a:buChar char="•"/>
            </a:pPr>
            <a:endParaRPr lang="en-GB" sz="1650" dirty="0">
              <a:latin typeface="Arial" panose="020B0604020202020204" pitchFamily="34" charset="0"/>
              <a:cs typeface="Arial" panose="020B0604020202020204" pitchFamily="34" charset="0"/>
            </a:endParaRPr>
          </a:p>
          <a:p>
            <a:pPr marL="342900" indent="-342900">
              <a:lnSpc>
                <a:spcPts val="2100"/>
              </a:lnSpc>
              <a:spcAft>
                <a:spcPts val="600"/>
              </a:spcAft>
              <a:buClr>
                <a:schemeClr val="accent1"/>
              </a:buClr>
              <a:buFont typeface="Arial" panose="020B0604020202020204" pitchFamily="34" charset="0"/>
              <a:buChar char="•"/>
            </a:pPr>
            <a:endParaRPr lang="en-GB" sz="1650" dirty="0">
              <a:latin typeface="Arial" panose="020B0604020202020204" pitchFamily="34" charset="0"/>
              <a:cs typeface="Arial" panose="020B0604020202020204" pitchFamily="34" charset="0"/>
            </a:endParaRPr>
          </a:p>
          <a:p>
            <a:pPr marL="342900" indent="-342900">
              <a:lnSpc>
                <a:spcPts val="2100"/>
              </a:lnSpc>
              <a:spcAft>
                <a:spcPts val="600"/>
              </a:spcAft>
              <a:buClr>
                <a:schemeClr val="accent1"/>
              </a:buClr>
              <a:buFont typeface="Arial" panose="020B0604020202020204" pitchFamily="34" charset="0"/>
              <a:buChar char="•"/>
            </a:pPr>
            <a:endParaRPr lang="en-GB" sz="1700" dirty="0">
              <a:latin typeface="Arial" panose="020B0604020202020204" pitchFamily="34" charset="0"/>
              <a:cs typeface="Arial" panose="020B0604020202020204" pitchFamily="34" charset="0"/>
            </a:endParaRPr>
          </a:p>
          <a:p>
            <a:pPr marL="342900" indent="-342900">
              <a:lnSpc>
                <a:spcPts val="2100"/>
              </a:lnSpc>
              <a:spcAft>
                <a:spcPts val="600"/>
              </a:spcAft>
              <a:buClr>
                <a:schemeClr val="accent1"/>
              </a:buClr>
              <a:buFont typeface="Arial" panose="020B0604020202020204" pitchFamily="34" charset="0"/>
              <a:buChar char="•"/>
            </a:pPr>
            <a:endParaRPr lang="en-GB" sz="1700" dirty="0">
              <a:latin typeface="Arial" panose="020B0604020202020204" pitchFamily="34" charset="0"/>
              <a:cs typeface="Arial" panose="020B0604020202020204" pitchFamily="34" charset="0"/>
            </a:endParaRPr>
          </a:p>
        </p:txBody>
      </p:sp>
      <p:pic>
        <p:nvPicPr>
          <p:cNvPr id="6" name="Bildobjekt 5" descr="En bild som visar konst, svart och vit&#10;&#10;Automatiskt genererad beskrivning">
            <a:extLst>
              <a:ext uri="{FF2B5EF4-FFF2-40B4-BE49-F238E27FC236}">
                <a16:creationId xmlns:a16="http://schemas.microsoft.com/office/drawing/2014/main" id="{B42B8370-BF0A-3E3C-E381-A0B973E72F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427441">
            <a:off x="9085111" y="3391386"/>
            <a:ext cx="1600286" cy="2880000"/>
          </a:xfrm>
          <a:prstGeom prst="rect">
            <a:avLst/>
          </a:prstGeom>
        </p:spPr>
      </p:pic>
      <p:sp>
        <p:nvSpPr>
          <p:cNvPr id="7" name="textruta 6">
            <a:extLst>
              <a:ext uri="{FF2B5EF4-FFF2-40B4-BE49-F238E27FC236}">
                <a16:creationId xmlns:a16="http://schemas.microsoft.com/office/drawing/2014/main" id="{12DE2F70-2E49-F0FB-4B2F-6A505B88CDDF}"/>
              </a:ext>
            </a:extLst>
          </p:cNvPr>
          <p:cNvSpPr txBox="1"/>
          <p:nvPr/>
        </p:nvSpPr>
        <p:spPr>
          <a:xfrm>
            <a:off x="4153150" y="1556027"/>
            <a:ext cx="4404373" cy="4469466"/>
          </a:xfrm>
          <a:prstGeom prst="rect">
            <a:avLst/>
          </a:prstGeom>
        </p:spPr>
        <p:txBody>
          <a:bodyPr vert="horz" lIns="0" tIns="0" rIns="0" bIns="0" rtlCol="0">
            <a:noAutofit/>
          </a:bodyPr>
          <a:lstStyle/>
          <a:p>
            <a:pPr>
              <a:lnSpc>
                <a:spcPts val="2100"/>
              </a:lnSpc>
              <a:spcAft>
                <a:spcPts val="600"/>
              </a:spcAft>
              <a:buClr>
                <a:schemeClr val="accent1"/>
              </a:buClr>
            </a:pPr>
            <a:r>
              <a:rPr lang="en-GB" sz="1600" b="1" dirty="0">
                <a:latin typeface="Arial" panose="020B0604020202020204" pitchFamily="34" charset="0"/>
                <a:cs typeface="Arial" panose="020B0604020202020204" pitchFamily="34" charset="0"/>
              </a:rPr>
              <a:t>Physics</a:t>
            </a:r>
            <a:br>
              <a:rPr lang="en-GB" sz="1600" b="1"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Astronomy and Astrophysics</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Chemical Physics</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Theoretical Physics</a:t>
            </a:r>
          </a:p>
          <a:p>
            <a:pPr>
              <a:lnSpc>
                <a:spcPts val="2100"/>
              </a:lnSpc>
              <a:spcAft>
                <a:spcPts val="600"/>
              </a:spcAft>
              <a:buClr>
                <a:schemeClr val="accent1"/>
              </a:buClr>
            </a:pP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Theoretical Physics, specialization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Computational Biology</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b="1" dirty="0" err="1">
                <a:latin typeface="Arial" panose="020B0604020202020204" pitchFamily="34" charset="0"/>
                <a:cs typeface="Arial" panose="020B0604020202020204" pitchFamily="34" charset="0"/>
              </a:rPr>
              <a:t>Geobiosphere</a:t>
            </a:r>
            <a:r>
              <a:rPr lang="en-GB" sz="1600" b="1" dirty="0">
                <a:latin typeface="Arial" panose="020B0604020202020204" pitchFamily="34" charset="0"/>
                <a:cs typeface="Arial" panose="020B0604020202020204" pitchFamily="34" charset="0"/>
              </a:rPr>
              <a:t> Science</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with specialization in:</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Geographical Information Science</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Lithosphere and </a:t>
            </a:r>
            <a:r>
              <a:rPr lang="en-GB" sz="1600" dirty="0" err="1">
                <a:latin typeface="Arial" panose="020B0604020202020204" pitchFamily="34" charset="0"/>
                <a:cs typeface="Arial" panose="020B0604020202020204" pitchFamily="34" charset="0"/>
              </a:rPr>
              <a:t>Palaeobiosphere</a:t>
            </a:r>
            <a:r>
              <a:rPr lang="en-GB" sz="1600" dirty="0">
                <a:latin typeface="Arial" panose="020B0604020202020204" pitchFamily="34" charset="0"/>
                <a:cs typeface="Arial" panose="020B0604020202020204" pitchFamily="34" charset="0"/>
              </a:rPr>
              <a:t> Sciences</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Physical Geography and Ecosystem Science</a:t>
            </a:r>
            <a:br>
              <a:rPr lang="en-GB"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Quaternary Sciences</a:t>
            </a:r>
          </a:p>
          <a:p>
            <a:pPr marL="0" marR="0" lvl="0" indent="0" algn="l" defTabSz="914400" rtl="0" eaLnBrk="1" fontAlgn="auto" latinLnBrk="0" hangingPunct="1">
              <a:spcBef>
                <a:spcPts val="0"/>
              </a:spcBef>
              <a:spcAft>
                <a:spcPts val="0"/>
              </a:spcAft>
              <a:buClrTx/>
              <a:buSzTx/>
              <a:buFontTx/>
              <a:buNone/>
              <a:tabLst/>
              <a:defRPr/>
            </a:pPr>
            <a:endParaRPr lang="sv-SE" sz="1100" dirty="0"/>
          </a:p>
          <a:p>
            <a:pPr>
              <a:spcAft>
                <a:spcPts val="600"/>
              </a:spcAft>
              <a:buClr>
                <a:schemeClr val="accent1"/>
              </a:buClr>
            </a:pPr>
            <a:endParaRPr lang="en-GB" sz="1600" dirty="0">
              <a:latin typeface="Arial" panose="020B0604020202020204" pitchFamily="34" charset="0"/>
              <a:cs typeface="Arial" panose="020B0604020202020204" pitchFamily="34" charset="0"/>
            </a:endParaRPr>
          </a:p>
          <a:p>
            <a:pPr>
              <a:spcAft>
                <a:spcPts val="600"/>
              </a:spcAft>
              <a:buClr>
                <a:schemeClr val="accent1"/>
              </a:buClr>
            </a:pPr>
            <a:br>
              <a:rPr lang="en-GB" sz="1600" b="1" dirty="0">
                <a:latin typeface="Arial" panose="020B0604020202020204" pitchFamily="34" charset="0"/>
                <a:cs typeface="Arial" panose="020B0604020202020204" pitchFamily="34" charset="0"/>
              </a:rPr>
            </a:br>
            <a:endParaRPr lang="en-GB" sz="165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39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b="0" i="0" kern="1200" dirty="0">
                <a:latin typeface="Times New Roman" panose="02020603050405020304" pitchFamily="18" charset="0"/>
                <a:ea typeface="+mj-ea"/>
                <a:cs typeface="Times New Roman" panose="02020603050405020304" pitchFamily="18" charset="0"/>
              </a:rPr>
              <a:t>Research</a:t>
            </a:r>
          </a:p>
        </p:txBody>
      </p:sp>
      <p:sp>
        <p:nvSpPr>
          <p:cNvPr id="4" name="Rektangel 3">
            <a:extLst>
              <a:ext uri="{FF2B5EF4-FFF2-40B4-BE49-F238E27FC236}">
                <a16:creationId xmlns:a16="http://schemas.microsoft.com/office/drawing/2014/main" id="{FF37AD28-936A-67DD-532E-E4E387F7128D}"/>
              </a:ext>
              <a:ext uri="{C183D7F6-B498-43B3-948B-1728B52AA6E4}">
                <adec:decorative xmlns:adec="http://schemas.microsoft.com/office/drawing/2017/decorative" val="1"/>
              </a:ext>
            </a:extLst>
          </p:cNvPr>
          <p:cNvSpPr/>
          <p:nvPr/>
        </p:nvSpPr>
        <p:spPr>
          <a:xfrm>
            <a:off x="182078" y="189000"/>
            <a:ext cx="11819422"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C2D86DFB-A6B3-7846-B2A1-26657279DD2C}"/>
              </a:ext>
            </a:extLst>
          </p:cNvPr>
          <p:cNvSpPr txBox="1"/>
          <p:nvPr/>
        </p:nvSpPr>
        <p:spPr>
          <a:xfrm>
            <a:off x="1620000" y="1559859"/>
            <a:ext cx="9304674" cy="4938142"/>
          </a:xfrm>
          <a:prstGeom prst="rect">
            <a:avLst/>
          </a:prstGeom>
        </p:spPr>
        <p:txBody>
          <a:bodyPr vert="horz" lIns="0" tIns="0" rIns="0" bIns="0" rtlCol="0">
            <a:normAutofit/>
          </a:bodyPr>
          <a:lstStyle/>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Climate change</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Animal super senses and development of life on earth</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Future materials and effective medicines</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Origins of the Milky Way and nature’s smallest components</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New opportunities with MAX IV and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European Spallation Source (ESS)</a:t>
            </a:r>
          </a:p>
          <a:p>
            <a:pPr>
              <a:lnSpc>
                <a:spcPct val="150000"/>
              </a:lnSpc>
              <a:spcAft>
                <a:spcPts val="600"/>
              </a:spcAft>
              <a:buClr>
                <a:schemeClr val="accent1"/>
              </a:buClr>
            </a:pPr>
            <a:endParaRPr lang="en-GB" sz="2000" dirty="0">
              <a:latin typeface="Arial" panose="020B0604020202020204" pitchFamily="34" charset="0"/>
              <a:cs typeface="Arial" panose="020B0604020202020204" pitchFamily="34" charset="0"/>
            </a:endParaRPr>
          </a:p>
          <a:p>
            <a:pPr marL="342900" indent="-342900">
              <a:lnSpc>
                <a:spcPct val="150000"/>
              </a:lnSpc>
              <a:spcAft>
                <a:spcPts val="600"/>
              </a:spcAft>
              <a:buClr>
                <a:schemeClr val="accent1"/>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5" name="Bildobjekt 4" descr="En bild som visar svärd&#10;&#10;Automatiskt genererad beskrivning">
            <a:extLst>
              <a:ext uri="{FF2B5EF4-FFF2-40B4-BE49-F238E27FC236}">
                <a16:creationId xmlns:a16="http://schemas.microsoft.com/office/drawing/2014/main" id="{FBA620F9-164B-F70D-86B0-B971C29E57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6" r="13989"/>
          <a:stretch/>
        </p:blipFill>
        <p:spPr>
          <a:xfrm>
            <a:off x="120289" y="3350892"/>
            <a:ext cx="11819422" cy="2849186"/>
          </a:xfrm>
          <a:prstGeom prst="rect">
            <a:avLst/>
          </a:prstGeom>
        </p:spPr>
      </p:pic>
    </p:spTree>
    <p:extLst>
      <p:ext uri="{BB962C8B-B14F-4D97-AF65-F5344CB8AC3E}">
        <p14:creationId xmlns:p14="http://schemas.microsoft.com/office/powerpoint/2010/main" val="168712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9810F7C-9B64-6928-7F25-7F6BE4E28087}"/>
              </a:ext>
              <a:ext uri="{C183D7F6-B498-43B3-948B-1728B52AA6E4}">
                <adec:decorative xmlns:adec="http://schemas.microsoft.com/office/drawing/2017/decorative" val="1"/>
              </a:ext>
            </a:extLst>
          </p:cNvPr>
          <p:cNvSpPr/>
          <p:nvPr/>
        </p:nvSpPr>
        <p:spPr>
          <a:xfrm>
            <a:off x="182078" y="189000"/>
            <a:ext cx="11819422"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dirty="0"/>
              <a:t>External engagement</a:t>
            </a:r>
            <a:endParaRPr lang="en-GB" sz="4000" b="0" i="0" kern="1200" dirty="0">
              <a:latin typeface="Times New Roman" panose="02020603050405020304" pitchFamily="18" charset="0"/>
              <a:ea typeface="+mj-ea"/>
              <a:cs typeface="Times New Roman" panose="02020603050405020304" pitchFamily="18" charset="0"/>
            </a:endParaRPr>
          </a:p>
        </p:txBody>
      </p:sp>
      <p:sp>
        <p:nvSpPr>
          <p:cNvPr id="3" name="textruta 2">
            <a:extLst>
              <a:ext uri="{FF2B5EF4-FFF2-40B4-BE49-F238E27FC236}">
                <a16:creationId xmlns:a16="http://schemas.microsoft.com/office/drawing/2014/main" id="{C2D86DFB-A6B3-7846-B2A1-26657279DD2C}"/>
              </a:ext>
            </a:extLst>
          </p:cNvPr>
          <p:cNvSpPr txBox="1"/>
          <p:nvPr/>
        </p:nvSpPr>
        <p:spPr>
          <a:xfrm>
            <a:off x="1620000" y="1559859"/>
            <a:ext cx="5440099" cy="4938142"/>
          </a:xfrm>
          <a:prstGeom prst="rect">
            <a:avLst/>
          </a:prstGeom>
        </p:spPr>
        <p:txBody>
          <a:bodyPr vert="horz" lIns="0" tIns="0" rIns="0" bIns="0" rtlCol="0">
            <a:normAutofit/>
          </a:bodyPr>
          <a:lstStyle/>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NMT days</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LUNE days</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Culture Night in Lund</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School visits</a:t>
            </a:r>
          </a:p>
          <a:p>
            <a:pPr marL="457200" indent="-4572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Museum activities</a:t>
            </a:r>
          </a:p>
          <a:p>
            <a:pPr marL="457200" indent="-457200">
              <a:lnSpc>
                <a:spcPct val="150000"/>
              </a:lnSpc>
              <a:spcAft>
                <a:spcPts val="600"/>
              </a:spcAft>
              <a:buClr>
                <a:schemeClr val="accent1"/>
              </a:buClr>
              <a:buFont typeface="Arial" panose="020B0604020202020204" pitchFamily="34" charset="0"/>
              <a:buChar char="•"/>
            </a:pPr>
            <a:r>
              <a:rPr lang="sv-SE" sz="2000" dirty="0">
                <a:latin typeface="Arial" panose="020B0604020202020204" pitchFamily="34" charset="0"/>
                <a:cs typeface="Arial" panose="020B0604020202020204" pitchFamily="34" charset="0"/>
              </a:rPr>
              <a:t>Folkhögskolan </a:t>
            </a:r>
            <a:r>
              <a:rPr lang="sv-SE" sz="2000" dirty="0" err="1">
                <a:latin typeface="Arial" panose="020B0604020202020204" pitchFamily="34" charset="0"/>
                <a:cs typeface="Arial" panose="020B0604020202020204" pitchFamily="34" charset="0"/>
              </a:rPr>
              <a:t>Hvilan</a:t>
            </a:r>
            <a:r>
              <a:rPr lang="sv-SE"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(folk high school)</a:t>
            </a:r>
          </a:p>
          <a:p>
            <a:pPr marL="342900" indent="-342900">
              <a:spcAft>
                <a:spcPts val="600"/>
              </a:spcAft>
              <a:buClr>
                <a:schemeClr val="accent1"/>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6" name="Bildobjekt 5" descr="En bild som visar trefot, teleskop, astronomi&#10;&#10;Automatiskt genererad beskrivning">
            <a:extLst>
              <a:ext uri="{FF2B5EF4-FFF2-40B4-BE49-F238E27FC236}">
                <a16:creationId xmlns:a16="http://schemas.microsoft.com/office/drawing/2014/main" id="{62D6CABE-1144-DC31-8913-91741EC989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060099" y="2245238"/>
            <a:ext cx="2440146" cy="4547650"/>
          </a:xfrm>
          <a:prstGeom prst="rect">
            <a:avLst/>
          </a:prstGeom>
        </p:spPr>
      </p:pic>
      <p:pic>
        <p:nvPicPr>
          <p:cNvPr id="7" name="Bildobjekt 6" descr="En bild som visar växt, blomma, kaktus, blomblad&#10;&#10;Automatiskt genererad beskrivning">
            <a:extLst>
              <a:ext uri="{FF2B5EF4-FFF2-40B4-BE49-F238E27FC236}">
                <a16:creationId xmlns:a16="http://schemas.microsoft.com/office/drawing/2014/main" id="{917AFF9A-633F-272F-FE9C-95AD592A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700868" y="189000"/>
            <a:ext cx="3598754" cy="3394350"/>
          </a:xfrm>
          <a:prstGeom prst="rect">
            <a:avLst/>
          </a:prstGeom>
        </p:spPr>
      </p:pic>
    </p:spTree>
    <p:extLst>
      <p:ext uri="{BB962C8B-B14F-4D97-AF65-F5344CB8AC3E}">
        <p14:creationId xmlns:p14="http://schemas.microsoft.com/office/powerpoint/2010/main" val="87100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7B9D12-E9DA-664A-81DA-DAE45E847DDF}"/>
              </a:ext>
            </a:extLst>
          </p:cNvPr>
          <p:cNvSpPr>
            <a:spLocks noGrp="1"/>
          </p:cNvSpPr>
          <p:nvPr>
            <p:ph type="title"/>
          </p:nvPr>
        </p:nvSpPr>
        <p:spPr/>
        <p:txBody>
          <a:bodyPr/>
          <a:lstStyle/>
          <a:p>
            <a:r>
              <a:rPr lang="en-GB"/>
              <a:t>End slide, logotype only</a:t>
            </a:r>
          </a:p>
        </p:txBody>
      </p:sp>
      <p:pic>
        <p:nvPicPr>
          <p:cNvPr id="3" name="Bildobjekt 2" descr="Lund University's logotype.">
            <a:extLst>
              <a:ext uri="{FF2B5EF4-FFF2-40B4-BE49-F238E27FC236}">
                <a16:creationId xmlns:a16="http://schemas.microsoft.com/office/drawing/2014/main" id="{B9B004CB-9E66-2E4F-902A-D4E52BE8F1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06079" y="1556181"/>
            <a:ext cx="1979842" cy="2642089"/>
          </a:xfrm>
          <a:prstGeom prst="rect">
            <a:avLst/>
          </a:prstGeom>
        </p:spPr>
      </p:pic>
    </p:spTree>
    <p:extLst>
      <p:ext uri="{BB962C8B-B14F-4D97-AF65-F5344CB8AC3E}">
        <p14:creationId xmlns:p14="http://schemas.microsoft.com/office/powerpoint/2010/main" val="46656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346EDC7-F495-6EA8-0D4F-498C5B828AD5}"/>
              </a:ext>
            </a:extLst>
          </p:cNvPr>
          <p:cNvSpPr/>
          <p:nvPr/>
        </p:nvSpPr>
        <p:spPr>
          <a:xfrm>
            <a:off x="163433" y="181566"/>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BE179B12-4BF5-4CBB-7192-C6A6220CBE3A}"/>
              </a:ext>
            </a:extLst>
          </p:cNvPr>
          <p:cNvSpPr txBox="1">
            <a:spLocks/>
          </p:cNvSpPr>
          <p:nvPr/>
        </p:nvSpPr>
        <p:spPr>
          <a:xfrm>
            <a:off x="551656" y="1862200"/>
            <a:ext cx="11088687" cy="1846659"/>
          </a:xfrm>
          <a:prstGeom prst="rect">
            <a:avLst/>
          </a:prstGeom>
        </p:spPr>
        <p:txBody>
          <a:bodyPr vert="horz"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en-GB" dirty="0"/>
              <a:t>A world-class university that works </a:t>
            </a:r>
            <a:br>
              <a:rPr lang="en-GB" dirty="0"/>
            </a:br>
            <a:r>
              <a:rPr lang="en-GB" dirty="0"/>
              <a:t>to understand, explain and improve </a:t>
            </a:r>
            <a:br>
              <a:rPr lang="en-GB" dirty="0"/>
            </a:br>
            <a:r>
              <a:rPr lang="en-GB" dirty="0"/>
              <a:t>our world and the human condition.</a:t>
            </a:r>
          </a:p>
        </p:txBody>
      </p:sp>
      <p:sp>
        <p:nvSpPr>
          <p:cNvPr id="7" name="Rubrik 1">
            <a:extLst>
              <a:ext uri="{FF2B5EF4-FFF2-40B4-BE49-F238E27FC236}">
                <a16:creationId xmlns:a16="http://schemas.microsoft.com/office/drawing/2014/main" id="{F16540B2-F3F2-901D-F1FD-DCB1B46BB54B}"/>
              </a:ext>
            </a:extLst>
          </p:cNvPr>
          <p:cNvSpPr txBox="1">
            <a:spLocks/>
          </p:cNvSpPr>
          <p:nvPr/>
        </p:nvSpPr>
        <p:spPr>
          <a:xfrm>
            <a:off x="7679092" y="3848222"/>
            <a:ext cx="2295088" cy="723790"/>
          </a:xfrm>
          <a:prstGeom prst="rect">
            <a:avLst/>
          </a:prstGeom>
        </p:spPr>
        <p:txBody>
          <a:bodyPr vert="horz" lIns="0" tIns="0" rIns="0" bIns="288000" rtlCol="0" anchor="b" anchorCtr="0">
            <a:norm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pPr algn="l"/>
            <a:r>
              <a:rPr lang="en-GB" sz="1600" dirty="0">
                <a:solidFill>
                  <a:schemeClr val="tx1"/>
                </a:solidFill>
                <a:latin typeface="+mn-lt"/>
              </a:rPr>
              <a:t>Lund University vision</a:t>
            </a:r>
          </a:p>
        </p:txBody>
      </p:sp>
    </p:spTree>
    <p:extLst>
      <p:ext uri="{BB962C8B-B14F-4D97-AF65-F5344CB8AC3E}">
        <p14:creationId xmlns:p14="http://schemas.microsoft.com/office/powerpoint/2010/main" val="151229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A6C499A-15FA-2AEC-A58E-EF71729E97CC}"/>
              </a:ext>
              <a:ext uri="{C183D7F6-B498-43B3-948B-1728B52AA6E4}">
                <adec:decorative xmlns:adec="http://schemas.microsoft.com/office/drawing/2017/decorative" val="1"/>
              </a:ext>
            </a:extLst>
          </p:cNvPr>
          <p:cNvSpPr/>
          <p:nvPr/>
        </p:nvSpPr>
        <p:spPr>
          <a:xfrm>
            <a:off x="183008"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A3B1522D-0E18-1013-AC30-D906711CC05D}"/>
              </a:ext>
            </a:extLst>
          </p:cNvPr>
          <p:cNvSpPr txBox="1">
            <a:spLocks/>
          </p:cNvSpPr>
          <p:nvPr/>
        </p:nvSpPr>
        <p:spPr>
          <a:xfrm>
            <a:off x="1620000" y="686572"/>
            <a:ext cx="8820000" cy="119986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en-GB" dirty="0"/>
              <a:t>Faculty of Science</a:t>
            </a:r>
          </a:p>
        </p:txBody>
      </p:sp>
      <p:sp>
        <p:nvSpPr>
          <p:cNvPr id="7" name="textruta 6">
            <a:extLst>
              <a:ext uri="{FF2B5EF4-FFF2-40B4-BE49-F238E27FC236}">
                <a16:creationId xmlns:a16="http://schemas.microsoft.com/office/drawing/2014/main" id="{3D5BA07D-E511-2C51-70B7-5E3CD865BCE1}"/>
              </a:ext>
            </a:extLst>
          </p:cNvPr>
          <p:cNvSpPr txBox="1"/>
          <p:nvPr/>
        </p:nvSpPr>
        <p:spPr>
          <a:xfrm>
            <a:off x="1620000" y="1886432"/>
            <a:ext cx="8820000" cy="4560140"/>
          </a:xfrm>
          <a:prstGeom prst="rect">
            <a:avLst/>
          </a:prstGeom>
        </p:spPr>
        <p:txBody>
          <a:bodyPr vert="horz" lIns="0" tIns="0" rIns="0" bIns="0" rtlCol="0">
            <a:normAutofit/>
          </a:bodyPr>
          <a:lstStyle/>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8 departments and one centre  </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Around 1 100 employees  </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Approx. 3000 students (1 600 full-time equivalents)</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Bachelor’s programme with 13 specialisations (3 in English)</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The hospital physics programme</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Around 30 master’s programmes</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Around 20 postgraduate disciplines</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More than 80 doctoral degrees and 10 licentiate degrees per year</a:t>
            </a:r>
          </a:p>
        </p:txBody>
      </p:sp>
      <p:pic>
        <p:nvPicPr>
          <p:cNvPr id="10" name="Bildobjekt 9" descr="En bild som visar text, mätsticka, linjal&#10;&#10;Automatiskt genererad beskrivning">
            <a:extLst>
              <a:ext uri="{FF2B5EF4-FFF2-40B4-BE49-F238E27FC236}">
                <a16:creationId xmlns:a16="http://schemas.microsoft.com/office/drawing/2014/main" id="{C56F0D53-B3BA-06BA-A590-B467586131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3008" y="1521297"/>
            <a:ext cx="5760000" cy="639821"/>
          </a:xfrm>
          <a:prstGeom prst="rect">
            <a:avLst/>
          </a:prstGeom>
        </p:spPr>
      </p:pic>
    </p:spTree>
    <p:extLst>
      <p:ext uri="{BB962C8B-B14F-4D97-AF65-F5344CB8AC3E}">
        <p14:creationId xmlns:p14="http://schemas.microsoft.com/office/powerpoint/2010/main" val="185269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3C9FD75-3925-45A0-E9FA-5D31A309B521}"/>
              </a:ext>
            </a:extLst>
          </p:cNvPr>
          <p:cNvSpPr/>
          <p:nvPr/>
        </p:nvSpPr>
        <p:spPr>
          <a:xfrm>
            <a:off x="156000"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374675" y="575149"/>
            <a:ext cx="8820000" cy="1199860"/>
          </a:xfrm>
        </p:spPr>
        <p:txBody>
          <a:bodyPr vert="horz" lIns="0" tIns="0" rIns="0" bIns="0" rtlCol="0" anchor="ctr" anchorCtr="0">
            <a:normAutofit/>
          </a:bodyPr>
          <a:lstStyle/>
          <a:p>
            <a:r>
              <a:rPr lang="en-GB" sz="4000" b="0" i="0" kern="1200" dirty="0">
                <a:latin typeface="Times New Roman" panose="02020603050405020304" pitchFamily="18" charset="0"/>
                <a:ea typeface="+mj-ea"/>
                <a:cs typeface="Times New Roman" panose="02020603050405020304" pitchFamily="18" charset="0"/>
              </a:rPr>
              <a:t>Departments at the faculty</a:t>
            </a:r>
          </a:p>
        </p:txBody>
      </p:sp>
      <p:pic>
        <p:nvPicPr>
          <p:cNvPr id="5" name="Bildobjekt 4" descr="En bild som visar svart och vit, staty, monokrom, byggnad&#10;&#10;Automatiskt genererad beskrivning">
            <a:extLst>
              <a:ext uri="{FF2B5EF4-FFF2-40B4-BE49-F238E27FC236}">
                <a16:creationId xmlns:a16="http://schemas.microsoft.com/office/drawing/2014/main" id="{457887DD-A204-F7DE-DD49-596C2761A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950" y="2349000"/>
            <a:ext cx="6480000" cy="4320000"/>
          </a:xfrm>
          <a:prstGeom prst="rect">
            <a:avLst/>
          </a:prstGeom>
        </p:spPr>
      </p:pic>
      <p:pic>
        <p:nvPicPr>
          <p:cNvPr id="6" name="Bildobjekt 5" descr="En bild som visar örn, vinge, fjäder, rovfågel&#10;&#10;Automatiskt genererad beskrivning">
            <a:extLst>
              <a:ext uri="{FF2B5EF4-FFF2-40B4-BE49-F238E27FC236}">
                <a16:creationId xmlns:a16="http://schemas.microsoft.com/office/drawing/2014/main" id="{244D45B8-884B-694D-962D-7AE49DA3E5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736401" y="776944"/>
            <a:ext cx="1770064" cy="993968"/>
          </a:xfrm>
          <a:prstGeom prst="rect">
            <a:avLst/>
          </a:prstGeom>
        </p:spPr>
      </p:pic>
      <p:sp>
        <p:nvSpPr>
          <p:cNvPr id="7" name="textruta 6">
            <a:extLst>
              <a:ext uri="{FF2B5EF4-FFF2-40B4-BE49-F238E27FC236}">
                <a16:creationId xmlns:a16="http://schemas.microsoft.com/office/drawing/2014/main" id="{95FB8A9A-6AD1-276B-F890-2509B95C3076}"/>
              </a:ext>
            </a:extLst>
          </p:cNvPr>
          <p:cNvSpPr txBox="1"/>
          <p:nvPr/>
        </p:nvSpPr>
        <p:spPr>
          <a:xfrm>
            <a:off x="1374675" y="1834481"/>
            <a:ext cx="8820000" cy="3960000"/>
          </a:xfrm>
          <a:prstGeom prst="rect">
            <a:avLst/>
          </a:prstGeom>
        </p:spPr>
        <p:txBody>
          <a:bodyPr vert="horz" lIns="0" tIns="0" rIns="0" bIns="0" numCol="2" rtlCol="0">
            <a:normAutofit/>
          </a:bodyPr>
          <a:lstStyle/>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Centre for Environmental and Climate Science, CEC</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Centre for Mathematical Sciences</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Department of Biology</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Department of Chemistry</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Department of Geology</a:t>
            </a:r>
          </a:p>
          <a:p>
            <a:pPr marL="342900" indent="-342900">
              <a:lnSpc>
                <a:spcPct val="110000"/>
              </a:lnSpc>
              <a:spcAft>
                <a:spcPts val="600"/>
              </a:spcAft>
              <a:buClr>
                <a:schemeClr val="accent1"/>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lnSpc>
                <a:spcPct val="110000"/>
              </a:lnSpc>
              <a:spcAft>
                <a:spcPts val="600"/>
              </a:spcAft>
              <a:buClr>
                <a:schemeClr val="accent1"/>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Department of Physical Geography and Ecosystem Science</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Department of Physics</a:t>
            </a:r>
          </a:p>
          <a:p>
            <a:pPr marL="342900" indent="-342900">
              <a:lnSpc>
                <a:spcPct val="110000"/>
              </a:lnSpc>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Division of Medical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Radiation Physics</a:t>
            </a:r>
          </a:p>
          <a:p>
            <a:pPr marL="342900" indent="-342900">
              <a:lnSpc>
                <a:spcPct val="110000"/>
              </a:lnSpc>
              <a:spcAft>
                <a:spcPts val="600"/>
              </a:spcAft>
              <a:buClr>
                <a:schemeClr val="accent1"/>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81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6B3A7AD-BA51-5B46-28BD-E903FF808DCD}"/>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b="0" i="0" kern="1200" dirty="0">
                <a:latin typeface="Times New Roman" panose="02020603050405020304" pitchFamily="18" charset="0"/>
                <a:ea typeface="+mj-ea"/>
                <a:cs typeface="Times New Roman" panose="02020603050405020304" pitchFamily="18" charset="0"/>
              </a:rPr>
              <a:t>Personnel</a:t>
            </a:r>
          </a:p>
        </p:txBody>
      </p:sp>
      <p:sp>
        <p:nvSpPr>
          <p:cNvPr id="3" name="textruta 2">
            <a:extLst>
              <a:ext uri="{FF2B5EF4-FFF2-40B4-BE49-F238E27FC236}">
                <a16:creationId xmlns:a16="http://schemas.microsoft.com/office/drawing/2014/main" id="{C2D86DFB-A6B3-7846-B2A1-26657279DD2C}"/>
              </a:ext>
            </a:extLst>
          </p:cNvPr>
          <p:cNvSpPr txBox="1"/>
          <p:nvPr/>
        </p:nvSpPr>
        <p:spPr>
          <a:xfrm>
            <a:off x="1620000" y="1340317"/>
            <a:ext cx="8820000" cy="4938142"/>
          </a:xfrm>
          <a:prstGeom prst="rect">
            <a:avLst/>
          </a:prstGeom>
        </p:spPr>
        <p:txBody>
          <a:bodyPr vert="horz" lIns="0" tIns="0" rIns="0" bIns="0" rtlCol="0">
            <a:normAutofit fontScale="62500" lnSpcReduction="20000"/>
          </a:bodyPr>
          <a:lstStyle/>
          <a:p>
            <a:pPr>
              <a:lnSpc>
                <a:spcPct val="150000"/>
              </a:lnSpc>
              <a:spcAft>
                <a:spcPts val="600"/>
              </a:spcAft>
              <a:buClr>
                <a:schemeClr val="accent1"/>
              </a:buClr>
            </a:pPr>
            <a:r>
              <a:rPr lang="en-GB" sz="3200" dirty="0">
                <a:latin typeface="Arial" panose="020B0604020202020204" pitchFamily="34" charset="0"/>
                <a:cs typeface="Arial" panose="020B0604020202020204" pitchFamily="34" charset="0"/>
              </a:rPr>
              <a:t>Full-time equivalents: 985 (41%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Professors: 119 (26%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Senior lecturers: 105 (24%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Career-development positions: 120 (38%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Lecturers: 9 (55%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Other lecturers and researchers: 172 (40%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PhD students: 265 (45%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Administrative staff: 140 (69%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Technical staff: 40 (30% female)</a:t>
            </a:r>
          </a:p>
          <a:p>
            <a:pPr marL="342900" indent="-342900">
              <a:lnSpc>
                <a:spcPct val="150000"/>
              </a:lnSpc>
              <a:spcAft>
                <a:spcPts val="600"/>
              </a:spcAft>
              <a:buClr>
                <a:schemeClr val="accent1"/>
              </a:buClr>
              <a:buFont typeface="Arial" panose="020B0604020202020204" pitchFamily="34" charset="0"/>
              <a:buChar char="•"/>
            </a:pPr>
            <a:r>
              <a:rPr lang="en-GB" sz="3200" dirty="0">
                <a:latin typeface="Arial" panose="020B0604020202020204" pitchFamily="34" charset="0"/>
                <a:cs typeface="Arial" panose="020B0604020202020204" pitchFamily="34" charset="0"/>
              </a:rPr>
              <a:t>Library staff: 15 (60% female)</a:t>
            </a:r>
          </a:p>
          <a:p>
            <a:pPr marL="342900" indent="-342900">
              <a:lnSpc>
                <a:spcPct val="150000"/>
              </a:lnSpc>
              <a:spcAft>
                <a:spcPts val="600"/>
              </a:spcAft>
              <a:buClr>
                <a:schemeClr val="accent1"/>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5" name="Bildobjekt 4" descr="En bild som visar skärmbild, text, Teckensnitt, svart&#10;&#10;Automatiskt genererad beskrivning">
            <a:extLst>
              <a:ext uri="{FF2B5EF4-FFF2-40B4-BE49-F238E27FC236}">
                <a16:creationId xmlns:a16="http://schemas.microsoft.com/office/drawing/2014/main" id="{05D5E4ED-53BA-84ED-B368-755EF0C46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67945">
            <a:off x="6831999" y="1392783"/>
            <a:ext cx="5482038" cy="3600000"/>
          </a:xfrm>
          <a:prstGeom prst="rect">
            <a:avLst/>
          </a:prstGeom>
        </p:spPr>
      </p:pic>
      <p:pic>
        <p:nvPicPr>
          <p:cNvPr id="6" name="Bildobjekt 5" descr="En bild som visar skalle, ben, skelett, käke&#10;&#10;Automatiskt genererad beskrivning">
            <a:extLst>
              <a:ext uri="{FF2B5EF4-FFF2-40B4-BE49-F238E27FC236}">
                <a16:creationId xmlns:a16="http://schemas.microsoft.com/office/drawing/2014/main" id="{3A4613AA-8A73-4AB1-BBC6-F9160192BC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4655" y="4149000"/>
            <a:ext cx="1916727" cy="2520000"/>
          </a:xfrm>
          <a:prstGeom prst="rect">
            <a:avLst/>
          </a:prstGeom>
        </p:spPr>
      </p:pic>
    </p:spTree>
    <p:extLst>
      <p:ext uri="{BB962C8B-B14F-4D97-AF65-F5344CB8AC3E}">
        <p14:creationId xmlns:p14="http://schemas.microsoft.com/office/powerpoint/2010/main" val="51787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D0513A4D-7CDA-A164-0BC4-B1EA2568041C}"/>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F5FD697D-F8F3-7744-8CFA-771F90349DE8}"/>
              </a:ext>
            </a:extLst>
          </p:cNvPr>
          <p:cNvSpPr txBox="1"/>
          <p:nvPr/>
        </p:nvSpPr>
        <p:spPr>
          <a:xfrm>
            <a:off x="1018400" y="2161986"/>
            <a:ext cx="4862009" cy="2534027"/>
          </a:xfrm>
          <a:prstGeom prst="rect">
            <a:avLst/>
          </a:prstGeom>
          <a:noFill/>
        </p:spPr>
        <p:txBody>
          <a:bodyPr wrap="square" rtlCol="0">
            <a:spAutoFit/>
          </a:bodyPr>
          <a:lstStyle/>
          <a:p>
            <a:pPr>
              <a:lnSpc>
                <a:spcPct val="150000"/>
              </a:lnSpc>
            </a:pPr>
            <a:r>
              <a:rPr lang="sv-SE" dirty="0">
                <a:solidFill>
                  <a:srgbClr val="894E11"/>
                </a:solidFill>
                <a:latin typeface="Arial" panose="020B0604020202020204" pitchFamily="34" charset="0"/>
                <a:cs typeface="Arial" panose="020B0604020202020204" pitchFamily="34" charset="0"/>
              </a:rPr>
              <a:t>Total </a:t>
            </a:r>
            <a:r>
              <a:rPr lang="sv-SE" dirty="0" err="1">
                <a:solidFill>
                  <a:srgbClr val="894E11"/>
                </a:solidFill>
                <a:latin typeface="Arial" panose="020B0604020202020204" pitchFamily="34" charset="0"/>
                <a:cs typeface="Arial" panose="020B0604020202020204" pitchFamily="34" charset="0"/>
              </a:rPr>
              <a:t>revenue</a:t>
            </a:r>
            <a:r>
              <a:rPr lang="sv-SE" dirty="0">
                <a:solidFill>
                  <a:srgbClr val="894E11"/>
                </a:solidFill>
                <a:latin typeface="Arial" panose="020B0604020202020204" pitchFamily="34" charset="0"/>
                <a:cs typeface="Arial" panose="020B0604020202020204" pitchFamily="34" charset="0"/>
              </a:rPr>
              <a:t>: SEK 1 305 million</a:t>
            </a:r>
          </a:p>
          <a:p>
            <a:pPr marL="285750" indent="-285750">
              <a:lnSpc>
                <a:spcPct val="150000"/>
              </a:lnSpc>
              <a:buFont typeface="Arial" panose="020B0604020202020204" pitchFamily="34" charset="0"/>
              <a:buChar char="•"/>
            </a:pPr>
            <a:r>
              <a:rPr lang="en-GB" dirty="0"/>
              <a:t>Central government allocation</a:t>
            </a:r>
            <a:r>
              <a:rPr lang="sv-SE" dirty="0">
                <a:latin typeface="Arial" panose="020B0604020202020204" pitchFamily="34" charset="0"/>
                <a:cs typeface="Arial" panose="020B0604020202020204" pitchFamily="34" charset="0"/>
              </a:rPr>
              <a:t>, 52%</a:t>
            </a:r>
          </a:p>
          <a:p>
            <a:pPr marL="285750" indent="-285750">
              <a:lnSpc>
                <a:spcPct val="150000"/>
              </a:lnSpc>
              <a:buFont typeface="Arial" panose="020B0604020202020204" pitchFamily="34" charset="0"/>
              <a:buChar char="•"/>
            </a:pPr>
            <a:r>
              <a:rPr lang="en-GB" dirty="0"/>
              <a:t>Government grant providers</a:t>
            </a:r>
            <a:r>
              <a:rPr lang="sv-SE" dirty="0">
                <a:latin typeface="Arial" panose="020B0604020202020204" pitchFamily="34" charset="0"/>
                <a:cs typeface="Arial" panose="020B0604020202020204" pitchFamily="34" charset="0"/>
              </a:rPr>
              <a:t>, 22%</a:t>
            </a:r>
          </a:p>
          <a:p>
            <a:pPr marL="285750" indent="-285750">
              <a:lnSpc>
                <a:spcPct val="150000"/>
              </a:lnSpc>
              <a:buFont typeface="Arial" panose="020B0604020202020204" pitchFamily="34" charset="0"/>
              <a:buChar char="•"/>
            </a:pPr>
            <a:r>
              <a:rPr lang="en-GB" dirty="0"/>
              <a:t>Fees, remuneration and assignments</a:t>
            </a:r>
            <a:r>
              <a:rPr lang="sv-SE" dirty="0">
                <a:latin typeface="Arial" panose="020B0604020202020204" pitchFamily="34" charset="0"/>
                <a:cs typeface="Arial" panose="020B0604020202020204" pitchFamily="34" charset="0"/>
              </a:rPr>
              <a:t>, 9%</a:t>
            </a:r>
          </a:p>
          <a:p>
            <a:pPr marL="285750" indent="-285750">
              <a:lnSpc>
                <a:spcPct val="150000"/>
              </a:lnSpc>
              <a:buFont typeface="Arial" panose="020B0604020202020204" pitchFamily="34" charset="0"/>
              <a:buChar char="•"/>
            </a:pPr>
            <a:r>
              <a:rPr lang="en-GB" dirty="0"/>
              <a:t>Foreign grant providers</a:t>
            </a:r>
            <a:r>
              <a:rPr lang="sv-SE" dirty="0">
                <a:latin typeface="Arial" panose="020B0604020202020204" pitchFamily="34" charset="0"/>
                <a:cs typeface="Arial" panose="020B0604020202020204" pitchFamily="34" charset="0"/>
              </a:rPr>
              <a:t>, 9%</a:t>
            </a:r>
          </a:p>
          <a:p>
            <a:pPr marL="285750" indent="-285750">
              <a:lnSpc>
                <a:spcPct val="150000"/>
              </a:lnSpc>
              <a:buFont typeface="Arial" panose="020B0604020202020204" pitchFamily="34" charset="0"/>
              <a:buChar char="•"/>
            </a:pPr>
            <a:r>
              <a:rPr lang="en-GB" dirty="0"/>
              <a:t>Other Swedish grant providers</a:t>
            </a:r>
            <a:r>
              <a:rPr lang="sv-SE" dirty="0">
                <a:latin typeface="Arial" panose="020B0604020202020204" pitchFamily="34" charset="0"/>
                <a:cs typeface="Arial" panose="020B0604020202020204" pitchFamily="34" charset="0"/>
              </a:rPr>
              <a:t>, 9%</a:t>
            </a:r>
          </a:p>
        </p:txBody>
      </p:sp>
      <p:sp>
        <p:nvSpPr>
          <p:cNvPr id="2" name="Rubrik 1">
            <a:extLst>
              <a:ext uri="{FF2B5EF4-FFF2-40B4-BE49-F238E27FC236}">
                <a16:creationId xmlns:a16="http://schemas.microsoft.com/office/drawing/2014/main" id="{B6FEDA51-57F1-5443-839D-3A8B58E5CB92}"/>
              </a:ext>
            </a:extLst>
          </p:cNvPr>
          <p:cNvSpPr>
            <a:spLocks noGrp="1"/>
          </p:cNvSpPr>
          <p:nvPr>
            <p:ph type="title"/>
          </p:nvPr>
        </p:nvSpPr>
        <p:spPr>
          <a:xfrm>
            <a:off x="1198125" y="811922"/>
            <a:ext cx="6116882" cy="845879"/>
          </a:xfrm>
        </p:spPr>
        <p:txBody>
          <a:bodyPr>
            <a:normAutofit/>
          </a:bodyPr>
          <a:lstStyle/>
          <a:p>
            <a:r>
              <a:rPr lang="sv-SE" sz="4000" dirty="0" err="1">
                <a:solidFill>
                  <a:srgbClr val="894E11"/>
                </a:solidFill>
                <a:latin typeface="Times New Roman" panose="02020603050405020304" pitchFamily="18" charset="0"/>
                <a:cs typeface="Times New Roman" panose="02020603050405020304" pitchFamily="18" charset="0"/>
              </a:rPr>
              <a:t>Funding</a:t>
            </a:r>
            <a:endParaRPr lang="sv-SE" sz="4000" dirty="0">
              <a:solidFill>
                <a:srgbClr val="894E11"/>
              </a:solidFill>
              <a:latin typeface="Times New Roman" panose="02020603050405020304" pitchFamily="18" charset="0"/>
              <a:cs typeface="Times New Roman" panose="02020603050405020304" pitchFamily="18" charset="0"/>
            </a:endParaRPr>
          </a:p>
        </p:txBody>
      </p:sp>
      <p:graphicFrame>
        <p:nvGraphicFramePr>
          <p:cNvPr id="12" name="Platshållare för innehåll 4" descr="Diagram som visar fakultetens finansiering.">
            <a:extLst>
              <a:ext uri="{FF2B5EF4-FFF2-40B4-BE49-F238E27FC236}">
                <a16:creationId xmlns:a16="http://schemas.microsoft.com/office/drawing/2014/main" id="{47B6A179-D5D3-9667-A76B-31406990DF69}"/>
              </a:ext>
            </a:extLst>
          </p:cNvPr>
          <p:cNvGraphicFramePr>
            <a:graphicFrameLocks/>
          </p:cNvGraphicFramePr>
          <p:nvPr>
            <p:extLst>
              <p:ext uri="{D42A27DB-BD31-4B8C-83A1-F6EECF244321}">
                <p14:modId xmlns:p14="http://schemas.microsoft.com/office/powerpoint/2010/main" val="1861358729"/>
              </p:ext>
            </p:extLst>
          </p:nvPr>
        </p:nvGraphicFramePr>
        <p:xfrm>
          <a:off x="5881508" y="1521139"/>
          <a:ext cx="4337232" cy="3968122"/>
        </p:xfrm>
        <a:graphic>
          <a:graphicData uri="http://schemas.openxmlformats.org/drawingml/2006/chart">
            <c:chart xmlns:c="http://schemas.openxmlformats.org/drawingml/2006/chart" xmlns:r="http://schemas.openxmlformats.org/officeDocument/2006/relationships" r:id="rId3"/>
          </a:graphicData>
        </a:graphic>
      </p:graphicFrame>
      <p:pic>
        <p:nvPicPr>
          <p:cNvPr id="22" name="Bildobjekt 21" descr="En bild som visar leddjur, skadedjur, ryggradslös, insekt&#10;&#10;Automatiskt genererad beskrivning">
            <a:extLst>
              <a:ext uri="{FF2B5EF4-FFF2-40B4-BE49-F238E27FC236}">
                <a16:creationId xmlns:a16="http://schemas.microsoft.com/office/drawing/2014/main" id="{56FC2DAD-7ACF-A1D9-E95C-A2941D128C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654143">
            <a:off x="7494305" y="48315"/>
            <a:ext cx="1176858" cy="2035336"/>
          </a:xfrm>
          <a:prstGeom prst="rect">
            <a:avLst/>
          </a:prstGeom>
        </p:spPr>
      </p:pic>
    </p:spTree>
    <p:extLst>
      <p:ext uri="{BB962C8B-B14F-4D97-AF65-F5344CB8AC3E}">
        <p14:creationId xmlns:p14="http://schemas.microsoft.com/office/powerpoint/2010/main" val="400422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D90C6C7-D126-D83A-67F0-C91636F802AE}"/>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b="0" i="0" kern="1200" dirty="0">
                <a:latin typeface="Times New Roman" panose="02020603050405020304" pitchFamily="18" charset="0"/>
                <a:ea typeface="+mj-ea"/>
                <a:cs typeface="Times New Roman" panose="02020603050405020304" pitchFamily="18" charset="0"/>
              </a:rPr>
              <a:t>Education</a:t>
            </a:r>
          </a:p>
        </p:txBody>
      </p:sp>
      <p:sp>
        <p:nvSpPr>
          <p:cNvPr id="3" name="textruta 2">
            <a:extLst>
              <a:ext uri="{FF2B5EF4-FFF2-40B4-BE49-F238E27FC236}">
                <a16:creationId xmlns:a16="http://schemas.microsoft.com/office/drawing/2014/main" id="{C2D86DFB-A6B3-7846-B2A1-26657279DD2C}"/>
              </a:ext>
            </a:extLst>
          </p:cNvPr>
          <p:cNvSpPr txBox="1"/>
          <p:nvPr/>
        </p:nvSpPr>
        <p:spPr>
          <a:xfrm>
            <a:off x="1620000" y="1559859"/>
            <a:ext cx="10155688" cy="4560140"/>
          </a:xfrm>
          <a:prstGeom prst="rect">
            <a:avLst/>
          </a:prstGeom>
        </p:spPr>
        <p:txBody>
          <a:bodyPr vert="horz" lIns="0" tIns="0" rIns="0" bIns="0" rtlCol="0">
            <a:normAutofit/>
          </a:bodyPr>
          <a:lstStyle/>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Almost 3000 students in first and second cycle education (1 600 full-time equivalents)</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Pre-university course in natural sciences (in Swedish)</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Bachelor’s programme with 13 specialisations (3 in English)</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The hospital physics programme</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Around 30 master’s programmes within our subject areas </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Postgraduate studies – 22 postgraduate disciplines</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400 students in third cycle education</a:t>
            </a: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5" name="Bildobjekt 4" descr="En bild som visar svart och vit, konst&#10;&#10;Automatiskt genererad beskrivning">
            <a:extLst>
              <a:ext uri="{FF2B5EF4-FFF2-40B4-BE49-F238E27FC236}">
                <a16:creationId xmlns:a16="http://schemas.microsoft.com/office/drawing/2014/main" id="{EA97ADDE-E91C-9A87-AE7E-5CA55532A7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3665" y="3317635"/>
            <a:ext cx="3663550" cy="3432470"/>
          </a:xfrm>
          <a:prstGeom prst="rect">
            <a:avLst/>
          </a:prstGeom>
        </p:spPr>
      </p:pic>
    </p:spTree>
    <p:extLst>
      <p:ext uri="{BB962C8B-B14F-4D97-AF65-F5344CB8AC3E}">
        <p14:creationId xmlns:p14="http://schemas.microsoft.com/office/powerpoint/2010/main" val="234243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9563607-4A46-EE8F-DBCD-F6EA2FF23066}"/>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b="0" i="0" kern="1200" dirty="0">
                <a:latin typeface="Times New Roman" panose="02020603050405020304" pitchFamily="18" charset="0"/>
                <a:ea typeface="+mj-ea"/>
                <a:cs typeface="Times New Roman" panose="02020603050405020304" pitchFamily="18" charset="0"/>
              </a:rPr>
              <a:t>Bachelor’s programmes</a:t>
            </a:r>
          </a:p>
        </p:txBody>
      </p:sp>
      <p:sp>
        <p:nvSpPr>
          <p:cNvPr id="3" name="textruta 2">
            <a:extLst>
              <a:ext uri="{FF2B5EF4-FFF2-40B4-BE49-F238E27FC236}">
                <a16:creationId xmlns:a16="http://schemas.microsoft.com/office/drawing/2014/main" id="{C2D86DFB-A6B3-7846-B2A1-26657279DD2C}"/>
              </a:ext>
            </a:extLst>
          </p:cNvPr>
          <p:cNvSpPr txBox="1"/>
          <p:nvPr/>
        </p:nvSpPr>
        <p:spPr>
          <a:xfrm>
            <a:off x="1620000" y="1559859"/>
            <a:ext cx="4299537" cy="4560140"/>
          </a:xfrm>
          <a:prstGeom prst="rect">
            <a:avLst/>
          </a:prstGeom>
        </p:spPr>
        <p:txBody>
          <a:bodyPr vert="horz" lIns="0" tIns="0" rIns="0" bIns="0" rtlCol="0">
            <a:normAutofit/>
          </a:bodyPr>
          <a:lstStyle/>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Astronomy and Astrophysics</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Biology</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Chemistry</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Chemistry/Molecular Biology</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Environmental Health</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Environmental Science </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Geology</a:t>
            </a:r>
          </a:p>
          <a:p>
            <a:pPr marL="342900" indent="-342900">
              <a:lnSpc>
                <a:spcPct val="150000"/>
              </a:lnSpc>
              <a:spcAft>
                <a:spcPts val="600"/>
              </a:spcAft>
              <a:buClr>
                <a:schemeClr val="accent1"/>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8346312F-6755-9346-8376-404AFA0A20DF}"/>
              </a:ext>
            </a:extLst>
          </p:cNvPr>
          <p:cNvSpPr txBox="1"/>
          <p:nvPr/>
        </p:nvSpPr>
        <p:spPr>
          <a:xfrm>
            <a:off x="5758095" y="1559859"/>
            <a:ext cx="4299537" cy="4560140"/>
          </a:xfrm>
          <a:prstGeom prst="rect">
            <a:avLst/>
          </a:prstGeom>
        </p:spPr>
        <p:txBody>
          <a:bodyPr vert="horz" lIns="0" tIns="0" rIns="0" bIns="0" rtlCol="0">
            <a:normAutofit/>
          </a:bodyPr>
          <a:lstStyle/>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Mathematics (in English)</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Molecular Biology </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Physical Geography and Ecosystem Science (in English)</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Physics (in English)</a:t>
            </a:r>
          </a:p>
          <a:p>
            <a:pPr marL="342900" indent="-342900">
              <a:lnSpc>
                <a:spcPct val="150000"/>
              </a:lnSpc>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Theoretical Physics</a:t>
            </a:r>
          </a:p>
          <a:p>
            <a:pPr marL="342900" indent="-342900">
              <a:lnSpc>
                <a:spcPct val="150000"/>
              </a:lnSpc>
              <a:spcAft>
                <a:spcPts val="600"/>
              </a:spcAft>
              <a:buClr>
                <a:schemeClr val="accent1"/>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6" name="Bildobjekt 5" descr="En bild som visar svart och vit, handskrift, vit, monokrom&#10;&#10;Automatiskt genererad beskrivning">
            <a:extLst>
              <a:ext uri="{FF2B5EF4-FFF2-40B4-BE49-F238E27FC236}">
                <a16:creationId xmlns:a16="http://schemas.microsoft.com/office/drawing/2014/main" id="{347EE204-5FB8-AA00-A3F4-B26EDA8B49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5747" y="4109685"/>
            <a:ext cx="2702739" cy="2559315"/>
          </a:xfrm>
          <a:prstGeom prst="rect">
            <a:avLst/>
          </a:prstGeom>
        </p:spPr>
      </p:pic>
    </p:spTree>
    <p:extLst>
      <p:ext uri="{BB962C8B-B14F-4D97-AF65-F5344CB8AC3E}">
        <p14:creationId xmlns:p14="http://schemas.microsoft.com/office/powerpoint/2010/main" val="218465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0F1B14-6102-9FFF-68F5-FF3F03B46591}"/>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620000" y="359999"/>
            <a:ext cx="8820000" cy="1199860"/>
          </a:xfrm>
        </p:spPr>
        <p:txBody>
          <a:bodyPr vert="horz" lIns="0" tIns="0" rIns="0" bIns="0" rtlCol="0" anchor="ctr" anchorCtr="0">
            <a:normAutofit/>
          </a:bodyPr>
          <a:lstStyle/>
          <a:p>
            <a:r>
              <a:rPr lang="en-GB" sz="4000" b="0" i="0" kern="1200" dirty="0">
                <a:latin typeface="Times New Roman" panose="02020603050405020304" pitchFamily="18" charset="0"/>
                <a:ea typeface="+mj-ea"/>
                <a:cs typeface="Times New Roman" panose="02020603050405020304" pitchFamily="18" charset="0"/>
              </a:rPr>
              <a:t>Master’s programmes</a:t>
            </a:r>
          </a:p>
        </p:txBody>
      </p:sp>
      <p:pic>
        <p:nvPicPr>
          <p:cNvPr id="6" name="Bildobjekt 5" descr="En bild som visar cirkel&#10;&#10;Automatiskt genererad beskrivning">
            <a:extLst>
              <a:ext uri="{FF2B5EF4-FFF2-40B4-BE49-F238E27FC236}">
                <a16:creationId xmlns:a16="http://schemas.microsoft.com/office/drawing/2014/main" id="{BAC28D6B-4B5B-0B4D-1EF0-6F37E24B2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7919" y="3713249"/>
            <a:ext cx="2636237" cy="2635501"/>
          </a:xfrm>
          <a:prstGeom prst="rect">
            <a:avLst/>
          </a:prstGeom>
        </p:spPr>
      </p:pic>
      <p:pic>
        <p:nvPicPr>
          <p:cNvPr id="7" name="Bildobjekt 6" descr="En bild som visar klädsel, svart och vit, jacka, skiss&#10;&#10;Automatiskt genererad beskrivning">
            <a:extLst>
              <a:ext uri="{FF2B5EF4-FFF2-40B4-BE49-F238E27FC236}">
                <a16:creationId xmlns:a16="http://schemas.microsoft.com/office/drawing/2014/main" id="{4E005B03-FB29-4042-08FE-558E541A56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0368" y="3393000"/>
            <a:ext cx="1621129" cy="3276000"/>
          </a:xfrm>
          <a:prstGeom prst="rect">
            <a:avLst/>
          </a:prstGeom>
        </p:spPr>
      </p:pic>
      <p:sp>
        <p:nvSpPr>
          <p:cNvPr id="8" name="textruta 7">
            <a:extLst>
              <a:ext uri="{FF2B5EF4-FFF2-40B4-BE49-F238E27FC236}">
                <a16:creationId xmlns:a16="http://schemas.microsoft.com/office/drawing/2014/main" id="{28677A69-D8F2-C0A8-3E42-EA87FEB01C62}"/>
              </a:ext>
            </a:extLst>
          </p:cNvPr>
          <p:cNvSpPr txBox="1"/>
          <p:nvPr/>
        </p:nvSpPr>
        <p:spPr>
          <a:xfrm>
            <a:off x="1535845" y="1373620"/>
            <a:ext cx="4790425" cy="4975130"/>
          </a:xfrm>
          <a:prstGeom prst="rect">
            <a:avLst/>
          </a:prstGeom>
        </p:spPr>
        <p:txBody>
          <a:bodyPr vert="horz" lIns="0" tIns="0" rIns="0" bIns="0" rtlCol="0">
            <a:noAutofit/>
          </a:bodyPr>
          <a:lstStyle/>
          <a:p>
            <a:pPr>
              <a:lnSpc>
                <a:spcPct val="150000"/>
              </a:lnSpc>
              <a:spcAft>
                <a:spcPts val="600"/>
              </a:spcAft>
              <a:buClr>
                <a:schemeClr val="accent1"/>
              </a:buClr>
            </a:pPr>
            <a:r>
              <a:rPr lang="en-GB" sz="2000" b="1" dirty="0">
                <a:cs typeface="Arial" panose="020B0604020202020204" pitchFamily="34" charset="0"/>
              </a:rPr>
              <a:t> </a:t>
            </a:r>
            <a:r>
              <a:rPr lang="en-GB" sz="2000" dirty="0">
                <a:cs typeface="Arial" panose="020B0604020202020204" pitchFamily="34" charset="0"/>
              </a:rPr>
              <a:t>Programmes within:</a:t>
            </a:r>
          </a:p>
          <a:p>
            <a:pPr marL="342900" indent="-342900">
              <a:spcAft>
                <a:spcPts val="600"/>
              </a:spcAft>
              <a:buClr>
                <a:schemeClr val="accent1"/>
              </a:buClr>
              <a:buFont typeface="Arial" panose="020B0604020202020204" pitchFamily="34" charset="0"/>
              <a:buChar char="•"/>
            </a:pPr>
            <a:r>
              <a:rPr lang="en-GB" sz="2000" dirty="0">
                <a:cs typeface="Arial" panose="020B0604020202020204" pitchFamily="34" charset="0"/>
              </a:rPr>
              <a:t>Applied Climate Change Strategies</a:t>
            </a:r>
          </a:p>
          <a:p>
            <a:pPr marL="342900" indent="-342900">
              <a:spcAft>
                <a:spcPts val="600"/>
              </a:spcAft>
              <a:buClr>
                <a:schemeClr val="accent1"/>
              </a:buClr>
              <a:buFont typeface="Arial" panose="020B0604020202020204" pitchFamily="34" charset="0"/>
              <a:buChar char="•"/>
            </a:pPr>
            <a:r>
              <a:rPr lang="sv-SE" sz="2000" b="0" i="0" dirty="0" err="1">
                <a:effectLst/>
              </a:rPr>
              <a:t>Applied</a:t>
            </a:r>
            <a:r>
              <a:rPr lang="sv-SE" sz="2000" b="0" i="0" dirty="0">
                <a:effectLst/>
              </a:rPr>
              <a:t> </a:t>
            </a:r>
            <a:r>
              <a:rPr lang="sv-SE" sz="2000" b="0" i="0" dirty="0" err="1">
                <a:effectLst/>
              </a:rPr>
              <a:t>Computational</a:t>
            </a:r>
            <a:r>
              <a:rPr lang="sv-SE" sz="2000" b="0" i="0" dirty="0">
                <a:effectLst/>
              </a:rPr>
              <a:t> Science</a:t>
            </a:r>
            <a:endParaRPr lang="en-GB" sz="2000" dirty="0">
              <a:cs typeface="Arial" panose="020B0604020202020204" pitchFamily="34" charset="0"/>
            </a:endParaRPr>
          </a:p>
          <a:p>
            <a:pPr marL="342900" indent="-342900">
              <a:spcAft>
                <a:spcPts val="600"/>
              </a:spcAft>
              <a:buClr>
                <a:schemeClr val="accent1"/>
              </a:buClr>
              <a:buFont typeface="Arial" panose="020B0604020202020204" pitchFamily="34" charset="0"/>
              <a:buChar char="•"/>
            </a:pPr>
            <a:r>
              <a:rPr lang="en-GB" sz="2000" dirty="0">
                <a:cs typeface="Arial" panose="020B0604020202020204" pitchFamily="34" charset="0"/>
              </a:rPr>
              <a:t>Astrophysics</a:t>
            </a:r>
          </a:p>
          <a:p>
            <a:pPr marL="342900" indent="-342900">
              <a:spcAft>
                <a:spcPts val="600"/>
              </a:spcAft>
              <a:buClr>
                <a:schemeClr val="accent1"/>
              </a:buClr>
              <a:buFont typeface="Arial" panose="020B0604020202020204" pitchFamily="34" charset="0"/>
              <a:buChar char="•"/>
            </a:pPr>
            <a:r>
              <a:rPr lang="en-GB" sz="2000" dirty="0">
                <a:cs typeface="Arial" panose="020B0604020202020204" pitchFamily="34" charset="0"/>
              </a:rPr>
              <a:t>Bioinformatics</a:t>
            </a:r>
          </a:p>
          <a:p>
            <a:pPr marL="342900" indent="-342900">
              <a:spcAft>
                <a:spcPts val="600"/>
              </a:spcAft>
              <a:buClr>
                <a:schemeClr val="accent1"/>
              </a:buClr>
              <a:buFont typeface="Arial" panose="020B0604020202020204" pitchFamily="34" charset="0"/>
              <a:buChar char="•"/>
            </a:pPr>
            <a:r>
              <a:rPr lang="en-GB" sz="2000" dirty="0">
                <a:cs typeface="Arial" panose="020B0604020202020204" pitchFamily="34" charset="0"/>
              </a:rPr>
              <a:t>Biology</a:t>
            </a:r>
          </a:p>
          <a:p>
            <a:pPr marL="342900" indent="-342900">
              <a:spcAft>
                <a:spcPts val="600"/>
              </a:spcAft>
              <a:buClr>
                <a:schemeClr val="accent1"/>
              </a:buClr>
              <a:buFont typeface="Arial" panose="020B0604020202020204" pitchFamily="34" charset="0"/>
              <a:buChar char="•"/>
            </a:pPr>
            <a:r>
              <a:rPr lang="en-GB" sz="2000" dirty="0">
                <a:cs typeface="Arial" panose="020B0604020202020204" pitchFamily="34" charset="0"/>
              </a:rPr>
              <a:t>Chemistry</a:t>
            </a:r>
          </a:p>
          <a:p>
            <a:pPr>
              <a:spcAft>
                <a:spcPts val="600"/>
              </a:spcAft>
              <a:buClr>
                <a:schemeClr val="accent1"/>
              </a:buClr>
            </a:pPr>
            <a:endParaRPr lang="en-GB" sz="2000" dirty="0">
              <a:cs typeface="Arial" panose="020B0604020202020204" pitchFamily="34" charset="0"/>
            </a:endParaRPr>
          </a:p>
          <a:p>
            <a:pPr>
              <a:spcAft>
                <a:spcPts val="600"/>
              </a:spcAft>
              <a:buClr>
                <a:schemeClr val="accent1"/>
              </a:buClr>
            </a:pPr>
            <a:endParaRPr lang="en-GB" sz="2000" dirty="0">
              <a:cs typeface="Arial" panose="020B0604020202020204" pitchFamily="34" charset="0"/>
            </a:endParaRPr>
          </a:p>
          <a:p>
            <a:pPr>
              <a:spcAft>
                <a:spcPts val="600"/>
              </a:spcAft>
              <a:buClr>
                <a:schemeClr val="accent1"/>
              </a:buClr>
            </a:pPr>
            <a:endParaRPr lang="en-GB" sz="2000" dirty="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2000" dirty="0">
              <a:cs typeface="Arial" panose="020B0604020202020204" pitchFamily="34" charset="0"/>
            </a:endParaRPr>
          </a:p>
          <a:p>
            <a:pPr marL="342900" indent="-342900">
              <a:lnSpc>
                <a:spcPct val="150000"/>
              </a:lnSpc>
              <a:spcAft>
                <a:spcPts val="600"/>
              </a:spcAft>
              <a:buClr>
                <a:schemeClr val="accent1"/>
              </a:buClr>
              <a:buFont typeface="Arial" panose="020B0604020202020204" pitchFamily="34" charset="0"/>
              <a:buChar char="•"/>
            </a:pPr>
            <a:endParaRPr lang="en-GB" sz="2000" dirty="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2000" dirty="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2000" dirty="0">
              <a:cs typeface="Arial" panose="020B0604020202020204" pitchFamily="34" charset="0"/>
            </a:endParaRPr>
          </a:p>
        </p:txBody>
      </p:sp>
      <p:sp>
        <p:nvSpPr>
          <p:cNvPr id="9" name="textruta 8">
            <a:extLst>
              <a:ext uri="{FF2B5EF4-FFF2-40B4-BE49-F238E27FC236}">
                <a16:creationId xmlns:a16="http://schemas.microsoft.com/office/drawing/2014/main" id="{AFC6D3F6-4EB2-439A-40C6-3CE7CF294152}"/>
              </a:ext>
            </a:extLst>
          </p:cNvPr>
          <p:cNvSpPr txBox="1"/>
          <p:nvPr/>
        </p:nvSpPr>
        <p:spPr>
          <a:xfrm>
            <a:off x="6891707" y="1911926"/>
            <a:ext cx="4790425" cy="4975130"/>
          </a:xfrm>
          <a:prstGeom prst="rect">
            <a:avLst/>
          </a:prstGeom>
        </p:spPr>
        <p:txBody>
          <a:bodyPr vert="horz" lIns="0" tIns="0" rIns="0" bIns="0" rtlCol="0">
            <a:noAutofit/>
          </a:bodyPr>
          <a:lstStyle/>
          <a:p>
            <a:pPr marL="342900" indent="-342900">
              <a:spcAft>
                <a:spcPts val="600"/>
              </a:spcAft>
              <a:buClr>
                <a:schemeClr val="accent1"/>
              </a:buClr>
              <a:buFont typeface="Arial" panose="020B0604020202020204" pitchFamily="34" charset="0"/>
              <a:buChar char="•"/>
            </a:pPr>
            <a:r>
              <a:rPr lang="sv-SE" sz="2000" b="0" i="0" dirty="0" err="1">
                <a:effectLst/>
              </a:rPr>
              <a:t>Computational</a:t>
            </a:r>
            <a:r>
              <a:rPr lang="sv-SE" sz="2000" b="0" i="0" dirty="0">
                <a:effectLst/>
              </a:rPr>
              <a:t> Science</a:t>
            </a:r>
            <a:endParaRPr lang="en-GB" sz="20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Geology</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Mathematics</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Molecular Biology</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Physical Geography and Ecosystem Science</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Physics</a:t>
            </a:r>
          </a:p>
          <a:p>
            <a:pPr marL="342900" indent="-342900">
              <a:spcAft>
                <a:spcPts val="600"/>
              </a:spcAft>
              <a:buClr>
                <a:schemeClr val="accent1"/>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spcAft>
                <a:spcPts val="600"/>
              </a:spcAft>
              <a:buClr>
                <a:schemeClr val="accent1"/>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314151"/>
      </p:ext>
    </p:extLst>
  </p:cSld>
  <p:clrMapOvr>
    <a:masterClrMapping/>
  </p:clrMapOvr>
</p:sld>
</file>

<file path=ppt/theme/theme1.xml><?xml version="1.0" encoding="utf-8"?>
<a:theme xmlns:a="http://schemas.openxmlformats.org/drawingml/2006/main" name="Office-tema">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U-mall-SVE-nov2018-16-9" id="{D8CA4D58-DE33-6642-BC68-7B0A6A6F9525}" vid="{5FC98377-259F-4549-99B8-690A1B8F7A29}"/>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28299</TotalTime>
  <Words>1725</Words>
  <Application>Microsoft Office PowerPoint</Application>
  <PresentationFormat>Bredbild</PresentationFormat>
  <Paragraphs>207</Paragraphs>
  <Slides>13</Slides>
  <Notes>13</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13</vt:i4>
      </vt:variant>
    </vt:vector>
  </HeadingPairs>
  <TitlesOfParts>
    <vt:vector size="22" baseType="lpstr">
      <vt:lpstr>ＭＳ Ｐゴシック</vt:lpstr>
      <vt:lpstr>Arial</vt:lpstr>
      <vt:lpstr>Calibri</vt:lpstr>
      <vt:lpstr>Calibri Light</vt:lpstr>
      <vt:lpstr>Helvetica Light</vt:lpstr>
      <vt:lpstr>Systemtypsnitt normalt</vt:lpstr>
      <vt:lpstr>Times New Roman</vt:lpstr>
      <vt:lpstr>Office-tema</vt:lpstr>
      <vt:lpstr>1_Office-tema</vt:lpstr>
      <vt:lpstr>Faculty of Science</vt:lpstr>
      <vt:lpstr>PowerPoint-presentation</vt:lpstr>
      <vt:lpstr>PowerPoint-presentation</vt:lpstr>
      <vt:lpstr>Departments at the faculty</vt:lpstr>
      <vt:lpstr>Personnel</vt:lpstr>
      <vt:lpstr>Funding</vt:lpstr>
      <vt:lpstr>Education</vt:lpstr>
      <vt:lpstr>Bachelor’s programmes</vt:lpstr>
      <vt:lpstr>Master’s programmes</vt:lpstr>
      <vt:lpstr>Postgraduatestudies within science</vt:lpstr>
      <vt:lpstr>Research</vt:lpstr>
      <vt:lpstr>External engagement</vt:lpstr>
      <vt:lpstr>End slide, logotype only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LU-template English 16:9</dc:title>
  <dc:subject/>
  <dc:creator>Lund University</dc:creator>
  <cp:keywords/>
  <dc:description/>
  <cp:lastModifiedBy>Johanne Elde</cp:lastModifiedBy>
  <cp:revision>46</cp:revision>
  <dcterms:created xsi:type="dcterms:W3CDTF">2020-11-30T15:48:33Z</dcterms:created>
  <dcterms:modified xsi:type="dcterms:W3CDTF">2024-02-01T07:51:45Z</dcterms:modified>
  <cp:category/>
</cp:coreProperties>
</file>